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74" r:id="rId3"/>
  </p:sldMasterIdLst>
  <p:notesMasterIdLst>
    <p:notesMasterId r:id="rId4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3" r:id="rId20"/>
    <p:sldId id="274" r:id="rId21"/>
    <p:sldId id="288" r:id="rId22"/>
    <p:sldId id="27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9" r:id="rId32"/>
    <p:sldId id="283" r:id="rId33"/>
    <p:sldId id="284" r:id="rId34"/>
    <p:sldId id="285" r:id="rId35"/>
    <p:sldId id="286" r:id="rId36"/>
    <p:sldId id="287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5BCF2-23FE-407A-9A13-46FC4D2CE9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48F17F-66B4-4AEA-BA2D-1BA6267B4876}">
      <dgm:prSet phldrT="[Metin]"/>
      <dgm:spPr/>
      <dgm:t>
        <a:bodyPr/>
        <a:lstStyle/>
        <a:p>
          <a:r>
            <a:rPr lang="tr-TR" dirty="0" smtClean="0">
              <a:solidFill>
                <a:schemeClr val="bg1">
                  <a:lumMod val="95000"/>
                </a:schemeClr>
              </a:solidFill>
            </a:rPr>
            <a:t>Verimli Çalışmanın İlkeleri</a:t>
          </a:r>
          <a:endParaRPr lang="tr-TR" dirty="0">
            <a:solidFill>
              <a:schemeClr val="bg1">
                <a:lumMod val="95000"/>
              </a:schemeClr>
            </a:solidFill>
          </a:endParaRPr>
        </a:p>
      </dgm:t>
    </dgm:pt>
    <dgm:pt modelId="{0D9830F0-F665-45E5-A4A4-D39F7D808060}" type="parTrans" cxnId="{E4ED5D75-AB7D-40B6-B1F1-532A742CB783}">
      <dgm:prSet/>
      <dgm:spPr/>
      <dgm:t>
        <a:bodyPr/>
        <a:lstStyle/>
        <a:p>
          <a:endParaRPr lang="tr-TR"/>
        </a:p>
      </dgm:t>
    </dgm:pt>
    <dgm:pt modelId="{0E7A4EC1-9DB3-4C22-BF3C-429CFF30B22D}" type="sibTrans" cxnId="{E4ED5D75-AB7D-40B6-B1F1-532A742CB783}">
      <dgm:prSet/>
      <dgm:spPr/>
      <dgm:t>
        <a:bodyPr/>
        <a:lstStyle/>
        <a:p>
          <a:endParaRPr lang="tr-TR"/>
        </a:p>
      </dgm:t>
    </dgm:pt>
    <dgm:pt modelId="{7DF8622C-A7C6-4904-A82B-ABF9D223CA3F}">
      <dgm:prSet phldrT="[Metin]"/>
      <dgm:spPr/>
      <dgm:t>
        <a:bodyPr/>
        <a:lstStyle/>
        <a:p>
          <a:r>
            <a:rPr lang="tr-TR" dirty="0" smtClean="0"/>
            <a:t>Verimli Ders Çalışma Yöntemleri</a:t>
          </a:r>
          <a:endParaRPr lang="tr-TR" dirty="0"/>
        </a:p>
      </dgm:t>
    </dgm:pt>
    <dgm:pt modelId="{00F0CB20-4E54-4859-8254-236E3E77C558}" type="parTrans" cxnId="{F53C4FB6-5710-4186-B241-2C2EAF96BB3A}">
      <dgm:prSet/>
      <dgm:spPr/>
      <dgm:t>
        <a:bodyPr/>
        <a:lstStyle/>
        <a:p>
          <a:endParaRPr lang="tr-TR"/>
        </a:p>
      </dgm:t>
    </dgm:pt>
    <dgm:pt modelId="{8E5265CC-101A-486C-999D-F2B9B2F7FBDC}" type="sibTrans" cxnId="{F53C4FB6-5710-4186-B241-2C2EAF96BB3A}">
      <dgm:prSet/>
      <dgm:spPr/>
      <dgm:t>
        <a:bodyPr/>
        <a:lstStyle/>
        <a:p>
          <a:endParaRPr lang="tr-TR"/>
        </a:p>
      </dgm:t>
    </dgm:pt>
    <dgm:pt modelId="{104F2BE2-EFC7-4944-906F-E1F17E654800}">
      <dgm:prSet phldrT="[Metin]"/>
      <dgm:spPr/>
      <dgm:t>
        <a:bodyPr/>
        <a:lstStyle/>
        <a:p>
          <a:r>
            <a:rPr lang="tr-TR" dirty="0" smtClean="0"/>
            <a:t>Verimli Ders Çalışma Teknikleri</a:t>
          </a:r>
          <a:endParaRPr lang="tr-TR" dirty="0"/>
        </a:p>
      </dgm:t>
    </dgm:pt>
    <dgm:pt modelId="{38F3E467-FE01-4D4D-ACE3-25EA83FD5A50}" type="parTrans" cxnId="{B85C5358-883C-4472-AF29-5AA1BB75D7DB}">
      <dgm:prSet/>
      <dgm:spPr/>
      <dgm:t>
        <a:bodyPr/>
        <a:lstStyle/>
        <a:p>
          <a:endParaRPr lang="tr-TR"/>
        </a:p>
      </dgm:t>
    </dgm:pt>
    <dgm:pt modelId="{5AE75E59-13A5-4C61-AB7F-BA02ED6306CA}" type="sibTrans" cxnId="{B85C5358-883C-4472-AF29-5AA1BB75D7DB}">
      <dgm:prSet/>
      <dgm:spPr/>
      <dgm:t>
        <a:bodyPr/>
        <a:lstStyle/>
        <a:p>
          <a:endParaRPr lang="tr-TR"/>
        </a:p>
      </dgm:t>
    </dgm:pt>
    <dgm:pt modelId="{111C72F1-EA4D-4204-B051-B87E4B83B923}" type="pres">
      <dgm:prSet presAssocID="{76F5BCF2-23FE-407A-9A13-46FC4D2CE9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F1F29A-0235-4EC7-BCDF-80BFE4A41691}" type="pres">
      <dgm:prSet presAssocID="{9448F17F-66B4-4AEA-BA2D-1BA6267B48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F5A6E3-D54D-4875-8FAB-7C47C93E8915}" type="pres">
      <dgm:prSet presAssocID="{0E7A4EC1-9DB3-4C22-BF3C-429CFF30B22D}" presName="sibTrans" presStyleCnt="0"/>
      <dgm:spPr/>
    </dgm:pt>
    <dgm:pt modelId="{B6F36C1E-0857-4EBD-955F-A43F1821DB1B}" type="pres">
      <dgm:prSet presAssocID="{7DF8622C-A7C6-4904-A82B-ABF9D223CA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3CE4D0-3806-4CB9-BF21-4443112C0489}" type="pres">
      <dgm:prSet presAssocID="{8E5265CC-101A-486C-999D-F2B9B2F7FBDC}" presName="sibTrans" presStyleCnt="0"/>
      <dgm:spPr/>
    </dgm:pt>
    <dgm:pt modelId="{D86AE2D7-2565-41D9-90A2-EFF93B3CB75E}" type="pres">
      <dgm:prSet presAssocID="{104F2BE2-EFC7-4944-906F-E1F17E6548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4B88207-6A57-40E2-8C8C-02ABDD78C63D}" type="presOf" srcId="{9448F17F-66B4-4AEA-BA2D-1BA6267B4876}" destId="{15F1F29A-0235-4EC7-BCDF-80BFE4A41691}" srcOrd="0" destOrd="0" presId="urn:microsoft.com/office/officeart/2005/8/layout/default"/>
    <dgm:cxn modelId="{E4ED5D75-AB7D-40B6-B1F1-532A742CB783}" srcId="{76F5BCF2-23FE-407A-9A13-46FC4D2CE934}" destId="{9448F17F-66B4-4AEA-BA2D-1BA6267B4876}" srcOrd="0" destOrd="0" parTransId="{0D9830F0-F665-45E5-A4A4-D39F7D808060}" sibTransId="{0E7A4EC1-9DB3-4C22-BF3C-429CFF30B22D}"/>
    <dgm:cxn modelId="{F53C4FB6-5710-4186-B241-2C2EAF96BB3A}" srcId="{76F5BCF2-23FE-407A-9A13-46FC4D2CE934}" destId="{7DF8622C-A7C6-4904-A82B-ABF9D223CA3F}" srcOrd="1" destOrd="0" parTransId="{00F0CB20-4E54-4859-8254-236E3E77C558}" sibTransId="{8E5265CC-101A-486C-999D-F2B9B2F7FBDC}"/>
    <dgm:cxn modelId="{B85C5358-883C-4472-AF29-5AA1BB75D7DB}" srcId="{76F5BCF2-23FE-407A-9A13-46FC4D2CE934}" destId="{104F2BE2-EFC7-4944-906F-E1F17E654800}" srcOrd="2" destOrd="0" parTransId="{38F3E467-FE01-4D4D-ACE3-25EA83FD5A50}" sibTransId="{5AE75E59-13A5-4C61-AB7F-BA02ED6306CA}"/>
    <dgm:cxn modelId="{D8442444-CB2E-48FC-B4C8-20E503B0CBB4}" type="presOf" srcId="{7DF8622C-A7C6-4904-A82B-ABF9D223CA3F}" destId="{B6F36C1E-0857-4EBD-955F-A43F1821DB1B}" srcOrd="0" destOrd="0" presId="urn:microsoft.com/office/officeart/2005/8/layout/default"/>
    <dgm:cxn modelId="{D163ADDE-4495-4F9E-8CE1-F37A40D285EE}" type="presOf" srcId="{76F5BCF2-23FE-407A-9A13-46FC4D2CE934}" destId="{111C72F1-EA4D-4204-B051-B87E4B83B923}" srcOrd="0" destOrd="0" presId="urn:microsoft.com/office/officeart/2005/8/layout/default"/>
    <dgm:cxn modelId="{8318CAE6-D4B4-4F2C-B25F-9C97173C2681}" type="presOf" srcId="{104F2BE2-EFC7-4944-906F-E1F17E654800}" destId="{D86AE2D7-2565-41D9-90A2-EFF93B3CB75E}" srcOrd="0" destOrd="0" presId="urn:microsoft.com/office/officeart/2005/8/layout/default"/>
    <dgm:cxn modelId="{89FF05D3-E604-4AF8-B07F-D15672C0FA5B}" type="presParOf" srcId="{111C72F1-EA4D-4204-B051-B87E4B83B923}" destId="{15F1F29A-0235-4EC7-BCDF-80BFE4A41691}" srcOrd="0" destOrd="0" presId="urn:microsoft.com/office/officeart/2005/8/layout/default"/>
    <dgm:cxn modelId="{CAA39F1F-C058-4820-9906-F16F1007CA2B}" type="presParOf" srcId="{111C72F1-EA4D-4204-B051-B87E4B83B923}" destId="{0BF5A6E3-D54D-4875-8FAB-7C47C93E8915}" srcOrd="1" destOrd="0" presId="urn:microsoft.com/office/officeart/2005/8/layout/default"/>
    <dgm:cxn modelId="{3778E5C9-7A0F-4B75-AF08-446F6377AA36}" type="presParOf" srcId="{111C72F1-EA4D-4204-B051-B87E4B83B923}" destId="{B6F36C1E-0857-4EBD-955F-A43F1821DB1B}" srcOrd="2" destOrd="0" presId="urn:microsoft.com/office/officeart/2005/8/layout/default"/>
    <dgm:cxn modelId="{70CF192D-4324-4BBF-8B18-66040705AFD2}" type="presParOf" srcId="{111C72F1-EA4D-4204-B051-B87E4B83B923}" destId="{1F3CE4D0-3806-4CB9-BF21-4443112C0489}" srcOrd="3" destOrd="0" presId="urn:microsoft.com/office/officeart/2005/8/layout/default"/>
    <dgm:cxn modelId="{C1399585-DD49-4D42-B710-C2134DC8611F}" type="presParOf" srcId="{111C72F1-EA4D-4204-B051-B87E4B83B923}" destId="{D86AE2D7-2565-41D9-90A2-EFF93B3CB7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5BCF2-23FE-407A-9A13-46FC4D2CE9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48F17F-66B4-4AEA-BA2D-1BA6267B4876}">
      <dgm:prSet phldrT="[Metin]"/>
      <dgm:spPr/>
      <dgm:t>
        <a:bodyPr/>
        <a:lstStyle/>
        <a:p>
          <a:r>
            <a:rPr lang="tr-TR" dirty="0" smtClean="0">
              <a:solidFill>
                <a:schemeClr val="bg1">
                  <a:lumMod val="95000"/>
                </a:schemeClr>
              </a:solidFill>
            </a:rPr>
            <a:t>Verimli Çalışmanın İlkeleri</a:t>
          </a:r>
          <a:endParaRPr lang="tr-TR" dirty="0">
            <a:solidFill>
              <a:schemeClr val="bg1">
                <a:lumMod val="95000"/>
              </a:schemeClr>
            </a:solidFill>
          </a:endParaRPr>
        </a:p>
      </dgm:t>
    </dgm:pt>
    <dgm:pt modelId="{0D9830F0-F665-45E5-A4A4-D39F7D808060}" type="parTrans" cxnId="{E4ED5D75-AB7D-40B6-B1F1-532A742CB783}">
      <dgm:prSet/>
      <dgm:spPr/>
      <dgm:t>
        <a:bodyPr/>
        <a:lstStyle/>
        <a:p>
          <a:endParaRPr lang="tr-TR"/>
        </a:p>
      </dgm:t>
    </dgm:pt>
    <dgm:pt modelId="{0E7A4EC1-9DB3-4C22-BF3C-429CFF30B22D}" type="sibTrans" cxnId="{E4ED5D75-AB7D-40B6-B1F1-532A742CB783}">
      <dgm:prSet/>
      <dgm:spPr/>
      <dgm:t>
        <a:bodyPr/>
        <a:lstStyle/>
        <a:p>
          <a:endParaRPr lang="tr-TR"/>
        </a:p>
      </dgm:t>
    </dgm:pt>
    <dgm:pt modelId="{7DF8622C-A7C6-4904-A82B-ABF9D223CA3F}">
      <dgm:prSet phldrT="[Metin]"/>
      <dgm:spPr/>
      <dgm:t>
        <a:bodyPr/>
        <a:lstStyle/>
        <a:p>
          <a:r>
            <a:rPr lang="tr-TR" dirty="0" smtClean="0"/>
            <a:t>Verimli Ders Çalışma Yöntemleri</a:t>
          </a:r>
          <a:endParaRPr lang="tr-TR" dirty="0"/>
        </a:p>
      </dgm:t>
    </dgm:pt>
    <dgm:pt modelId="{00F0CB20-4E54-4859-8254-236E3E77C558}" type="parTrans" cxnId="{F53C4FB6-5710-4186-B241-2C2EAF96BB3A}">
      <dgm:prSet/>
      <dgm:spPr/>
      <dgm:t>
        <a:bodyPr/>
        <a:lstStyle/>
        <a:p>
          <a:endParaRPr lang="tr-TR"/>
        </a:p>
      </dgm:t>
    </dgm:pt>
    <dgm:pt modelId="{8E5265CC-101A-486C-999D-F2B9B2F7FBDC}" type="sibTrans" cxnId="{F53C4FB6-5710-4186-B241-2C2EAF96BB3A}">
      <dgm:prSet/>
      <dgm:spPr/>
      <dgm:t>
        <a:bodyPr/>
        <a:lstStyle/>
        <a:p>
          <a:endParaRPr lang="tr-TR"/>
        </a:p>
      </dgm:t>
    </dgm:pt>
    <dgm:pt modelId="{104F2BE2-EFC7-4944-906F-E1F17E654800}">
      <dgm:prSet phldrT="[Metin]"/>
      <dgm:spPr/>
      <dgm:t>
        <a:bodyPr/>
        <a:lstStyle/>
        <a:p>
          <a:r>
            <a:rPr lang="tr-TR" dirty="0" smtClean="0"/>
            <a:t>Verimli Ders Çalışma Teknikleri</a:t>
          </a:r>
          <a:endParaRPr lang="tr-TR" dirty="0"/>
        </a:p>
      </dgm:t>
    </dgm:pt>
    <dgm:pt modelId="{38F3E467-FE01-4D4D-ACE3-25EA83FD5A50}" type="parTrans" cxnId="{B85C5358-883C-4472-AF29-5AA1BB75D7DB}">
      <dgm:prSet/>
      <dgm:spPr/>
      <dgm:t>
        <a:bodyPr/>
        <a:lstStyle/>
        <a:p>
          <a:endParaRPr lang="tr-TR"/>
        </a:p>
      </dgm:t>
    </dgm:pt>
    <dgm:pt modelId="{5AE75E59-13A5-4C61-AB7F-BA02ED6306CA}" type="sibTrans" cxnId="{B85C5358-883C-4472-AF29-5AA1BB75D7DB}">
      <dgm:prSet/>
      <dgm:spPr/>
      <dgm:t>
        <a:bodyPr/>
        <a:lstStyle/>
        <a:p>
          <a:endParaRPr lang="tr-TR"/>
        </a:p>
      </dgm:t>
    </dgm:pt>
    <dgm:pt modelId="{111C72F1-EA4D-4204-B051-B87E4B83B923}" type="pres">
      <dgm:prSet presAssocID="{76F5BCF2-23FE-407A-9A13-46FC4D2CE9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F1F29A-0235-4EC7-BCDF-80BFE4A41691}" type="pres">
      <dgm:prSet presAssocID="{9448F17F-66B4-4AEA-BA2D-1BA6267B48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F5A6E3-D54D-4875-8FAB-7C47C93E8915}" type="pres">
      <dgm:prSet presAssocID="{0E7A4EC1-9DB3-4C22-BF3C-429CFF30B22D}" presName="sibTrans" presStyleCnt="0"/>
      <dgm:spPr/>
    </dgm:pt>
    <dgm:pt modelId="{B6F36C1E-0857-4EBD-955F-A43F1821DB1B}" type="pres">
      <dgm:prSet presAssocID="{7DF8622C-A7C6-4904-A82B-ABF9D223CA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3CE4D0-3806-4CB9-BF21-4443112C0489}" type="pres">
      <dgm:prSet presAssocID="{8E5265CC-101A-486C-999D-F2B9B2F7FBDC}" presName="sibTrans" presStyleCnt="0"/>
      <dgm:spPr/>
    </dgm:pt>
    <dgm:pt modelId="{D86AE2D7-2565-41D9-90A2-EFF93B3CB75E}" type="pres">
      <dgm:prSet presAssocID="{104F2BE2-EFC7-4944-906F-E1F17E6548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7FDCA6-DC3A-4AAC-8A3F-3DE1E3B3D15D}" type="presOf" srcId="{76F5BCF2-23FE-407A-9A13-46FC4D2CE934}" destId="{111C72F1-EA4D-4204-B051-B87E4B83B923}" srcOrd="0" destOrd="0" presId="urn:microsoft.com/office/officeart/2005/8/layout/default"/>
    <dgm:cxn modelId="{E4ED5D75-AB7D-40B6-B1F1-532A742CB783}" srcId="{76F5BCF2-23FE-407A-9A13-46FC4D2CE934}" destId="{9448F17F-66B4-4AEA-BA2D-1BA6267B4876}" srcOrd="0" destOrd="0" parTransId="{0D9830F0-F665-45E5-A4A4-D39F7D808060}" sibTransId="{0E7A4EC1-9DB3-4C22-BF3C-429CFF30B22D}"/>
    <dgm:cxn modelId="{95348D42-1701-47EC-9CCB-406078E73BC6}" type="presOf" srcId="{104F2BE2-EFC7-4944-906F-E1F17E654800}" destId="{D86AE2D7-2565-41D9-90A2-EFF93B3CB75E}" srcOrd="0" destOrd="0" presId="urn:microsoft.com/office/officeart/2005/8/layout/default"/>
    <dgm:cxn modelId="{F53C4FB6-5710-4186-B241-2C2EAF96BB3A}" srcId="{76F5BCF2-23FE-407A-9A13-46FC4D2CE934}" destId="{7DF8622C-A7C6-4904-A82B-ABF9D223CA3F}" srcOrd="1" destOrd="0" parTransId="{00F0CB20-4E54-4859-8254-236E3E77C558}" sibTransId="{8E5265CC-101A-486C-999D-F2B9B2F7FBDC}"/>
    <dgm:cxn modelId="{1C21A3F4-CD7D-49DE-BCE6-5283388CC64B}" type="presOf" srcId="{7DF8622C-A7C6-4904-A82B-ABF9D223CA3F}" destId="{B6F36C1E-0857-4EBD-955F-A43F1821DB1B}" srcOrd="0" destOrd="0" presId="urn:microsoft.com/office/officeart/2005/8/layout/default"/>
    <dgm:cxn modelId="{B85C5358-883C-4472-AF29-5AA1BB75D7DB}" srcId="{76F5BCF2-23FE-407A-9A13-46FC4D2CE934}" destId="{104F2BE2-EFC7-4944-906F-E1F17E654800}" srcOrd="2" destOrd="0" parTransId="{38F3E467-FE01-4D4D-ACE3-25EA83FD5A50}" sibTransId="{5AE75E59-13A5-4C61-AB7F-BA02ED6306CA}"/>
    <dgm:cxn modelId="{3C534F5E-8D78-449A-9797-F668D0C0CB3A}" type="presOf" srcId="{9448F17F-66B4-4AEA-BA2D-1BA6267B4876}" destId="{15F1F29A-0235-4EC7-BCDF-80BFE4A41691}" srcOrd="0" destOrd="0" presId="urn:microsoft.com/office/officeart/2005/8/layout/default"/>
    <dgm:cxn modelId="{83356C11-FB6B-418D-9DBD-DD4F828E7288}" type="presParOf" srcId="{111C72F1-EA4D-4204-B051-B87E4B83B923}" destId="{15F1F29A-0235-4EC7-BCDF-80BFE4A41691}" srcOrd="0" destOrd="0" presId="urn:microsoft.com/office/officeart/2005/8/layout/default"/>
    <dgm:cxn modelId="{9A7B2943-0C3C-4A25-ABF8-590C7B2191CD}" type="presParOf" srcId="{111C72F1-EA4D-4204-B051-B87E4B83B923}" destId="{0BF5A6E3-D54D-4875-8FAB-7C47C93E8915}" srcOrd="1" destOrd="0" presId="urn:microsoft.com/office/officeart/2005/8/layout/default"/>
    <dgm:cxn modelId="{329A6F28-50A9-4FA1-86DE-86DF64511EFC}" type="presParOf" srcId="{111C72F1-EA4D-4204-B051-B87E4B83B923}" destId="{B6F36C1E-0857-4EBD-955F-A43F1821DB1B}" srcOrd="2" destOrd="0" presId="urn:microsoft.com/office/officeart/2005/8/layout/default"/>
    <dgm:cxn modelId="{3D88DECD-ECD7-42BE-A33E-A543A961415B}" type="presParOf" srcId="{111C72F1-EA4D-4204-B051-B87E4B83B923}" destId="{1F3CE4D0-3806-4CB9-BF21-4443112C0489}" srcOrd="3" destOrd="0" presId="urn:microsoft.com/office/officeart/2005/8/layout/default"/>
    <dgm:cxn modelId="{8231675C-DDBA-4784-8519-48C3BA869BED}" type="presParOf" srcId="{111C72F1-EA4D-4204-B051-B87E4B83B923}" destId="{D86AE2D7-2565-41D9-90A2-EFF93B3CB7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5BCF2-23FE-407A-9A13-46FC4D2CE9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48F17F-66B4-4AEA-BA2D-1BA6267B4876}">
      <dgm:prSet phldrT="[Metin]"/>
      <dgm:spPr/>
      <dgm:t>
        <a:bodyPr/>
        <a:lstStyle/>
        <a:p>
          <a:r>
            <a:rPr lang="tr-TR" dirty="0" smtClean="0">
              <a:solidFill>
                <a:schemeClr val="bg1">
                  <a:lumMod val="95000"/>
                </a:schemeClr>
              </a:solidFill>
            </a:rPr>
            <a:t>Verimli Çalışmanın İlkeleri</a:t>
          </a:r>
          <a:endParaRPr lang="tr-TR" dirty="0">
            <a:solidFill>
              <a:schemeClr val="bg1">
                <a:lumMod val="95000"/>
              </a:schemeClr>
            </a:solidFill>
          </a:endParaRPr>
        </a:p>
      </dgm:t>
    </dgm:pt>
    <dgm:pt modelId="{0D9830F0-F665-45E5-A4A4-D39F7D808060}" type="parTrans" cxnId="{E4ED5D75-AB7D-40B6-B1F1-532A742CB783}">
      <dgm:prSet/>
      <dgm:spPr/>
      <dgm:t>
        <a:bodyPr/>
        <a:lstStyle/>
        <a:p>
          <a:endParaRPr lang="tr-TR"/>
        </a:p>
      </dgm:t>
    </dgm:pt>
    <dgm:pt modelId="{0E7A4EC1-9DB3-4C22-BF3C-429CFF30B22D}" type="sibTrans" cxnId="{E4ED5D75-AB7D-40B6-B1F1-532A742CB783}">
      <dgm:prSet/>
      <dgm:spPr/>
      <dgm:t>
        <a:bodyPr/>
        <a:lstStyle/>
        <a:p>
          <a:endParaRPr lang="tr-TR"/>
        </a:p>
      </dgm:t>
    </dgm:pt>
    <dgm:pt modelId="{7DF8622C-A7C6-4904-A82B-ABF9D223CA3F}">
      <dgm:prSet phldrT="[Metin]"/>
      <dgm:spPr/>
      <dgm:t>
        <a:bodyPr/>
        <a:lstStyle/>
        <a:p>
          <a:r>
            <a:rPr lang="tr-TR" dirty="0" smtClean="0"/>
            <a:t>Verimli Ders Çalışma Yöntemleri</a:t>
          </a:r>
          <a:endParaRPr lang="tr-TR" dirty="0"/>
        </a:p>
      </dgm:t>
    </dgm:pt>
    <dgm:pt modelId="{00F0CB20-4E54-4859-8254-236E3E77C558}" type="parTrans" cxnId="{F53C4FB6-5710-4186-B241-2C2EAF96BB3A}">
      <dgm:prSet/>
      <dgm:spPr/>
      <dgm:t>
        <a:bodyPr/>
        <a:lstStyle/>
        <a:p>
          <a:endParaRPr lang="tr-TR"/>
        </a:p>
      </dgm:t>
    </dgm:pt>
    <dgm:pt modelId="{8E5265CC-101A-486C-999D-F2B9B2F7FBDC}" type="sibTrans" cxnId="{F53C4FB6-5710-4186-B241-2C2EAF96BB3A}">
      <dgm:prSet/>
      <dgm:spPr/>
      <dgm:t>
        <a:bodyPr/>
        <a:lstStyle/>
        <a:p>
          <a:endParaRPr lang="tr-TR"/>
        </a:p>
      </dgm:t>
    </dgm:pt>
    <dgm:pt modelId="{104F2BE2-EFC7-4944-906F-E1F17E654800}">
      <dgm:prSet phldrT="[Metin]"/>
      <dgm:spPr/>
      <dgm:t>
        <a:bodyPr/>
        <a:lstStyle/>
        <a:p>
          <a:r>
            <a:rPr lang="tr-TR" dirty="0" smtClean="0"/>
            <a:t>Verimli Ders Çalışma Teknikleri</a:t>
          </a:r>
          <a:endParaRPr lang="tr-TR" dirty="0"/>
        </a:p>
      </dgm:t>
    </dgm:pt>
    <dgm:pt modelId="{38F3E467-FE01-4D4D-ACE3-25EA83FD5A50}" type="parTrans" cxnId="{B85C5358-883C-4472-AF29-5AA1BB75D7DB}">
      <dgm:prSet/>
      <dgm:spPr/>
      <dgm:t>
        <a:bodyPr/>
        <a:lstStyle/>
        <a:p>
          <a:endParaRPr lang="tr-TR"/>
        </a:p>
      </dgm:t>
    </dgm:pt>
    <dgm:pt modelId="{5AE75E59-13A5-4C61-AB7F-BA02ED6306CA}" type="sibTrans" cxnId="{B85C5358-883C-4472-AF29-5AA1BB75D7DB}">
      <dgm:prSet/>
      <dgm:spPr/>
      <dgm:t>
        <a:bodyPr/>
        <a:lstStyle/>
        <a:p>
          <a:endParaRPr lang="tr-TR"/>
        </a:p>
      </dgm:t>
    </dgm:pt>
    <dgm:pt modelId="{111C72F1-EA4D-4204-B051-B87E4B83B923}" type="pres">
      <dgm:prSet presAssocID="{76F5BCF2-23FE-407A-9A13-46FC4D2CE9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F1F29A-0235-4EC7-BCDF-80BFE4A41691}" type="pres">
      <dgm:prSet presAssocID="{9448F17F-66B4-4AEA-BA2D-1BA6267B48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F5A6E3-D54D-4875-8FAB-7C47C93E8915}" type="pres">
      <dgm:prSet presAssocID="{0E7A4EC1-9DB3-4C22-BF3C-429CFF30B22D}" presName="sibTrans" presStyleCnt="0"/>
      <dgm:spPr/>
    </dgm:pt>
    <dgm:pt modelId="{B6F36C1E-0857-4EBD-955F-A43F1821DB1B}" type="pres">
      <dgm:prSet presAssocID="{7DF8622C-A7C6-4904-A82B-ABF9D223CA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3CE4D0-3806-4CB9-BF21-4443112C0489}" type="pres">
      <dgm:prSet presAssocID="{8E5265CC-101A-486C-999D-F2B9B2F7FBDC}" presName="sibTrans" presStyleCnt="0"/>
      <dgm:spPr/>
    </dgm:pt>
    <dgm:pt modelId="{D86AE2D7-2565-41D9-90A2-EFF93B3CB75E}" type="pres">
      <dgm:prSet presAssocID="{104F2BE2-EFC7-4944-906F-E1F17E6548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3C4FB6-5710-4186-B241-2C2EAF96BB3A}" srcId="{76F5BCF2-23FE-407A-9A13-46FC4D2CE934}" destId="{7DF8622C-A7C6-4904-A82B-ABF9D223CA3F}" srcOrd="1" destOrd="0" parTransId="{00F0CB20-4E54-4859-8254-236E3E77C558}" sibTransId="{8E5265CC-101A-486C-999D-F2B9B2F7FBDC}"/>
    <dgm:cxn modelId="{806C3817-39C6-4656-986A-489441D3C912}" type="presOf" srcId="{9448F17F-66B4-4AEA-BA2D-1BA6267B4876}" destId="{15F1F29A-0235-4EC7-BCDF-80BFE4A41691}" srcOrd="0" destOrd="0" presId="urn:microsoft.com/office/officeart/2005/8/layout/default"/>
    <dgm:cxn modelId="{E4ED5D75-AB7D-40B6-B1F1-532A742CB783}" srcId="{76F5BCF2-23FE-407A-9A13-46FC4D2CE934}" destId="{9448F17F-66B4-4AEA-BA2D-1BA6267B4876}" srcOrd="0" destOrd="0" parTransId="{0D9830F0-F665-45E5-A4A4-D39F7D808060}" sibTransId="{0E7A4EC1-9DB3-4C22-BF3C-429CFF30B22D}"/>
    <dgm:cxn modelId="{13DB7C40-3CCB-46B3-9D39-163358B4DE88}" type="presOf" srcId="{7DF8622C-A7C6-4904-A82B-ABF9D223CA3F}" destId="{B6F36C1E-0857-4EBD-955F-A43F1821DB1B}" srcOrd="0" destOrd="0" presId="urn:microsoft.com/office/officeart/2005/8/layout/default"/>
    <dgm:cxn modelId="{61746835-25E4-4036-AC0E-F0CF52F39431}" type="presOf" srcId="{104F2BE2-EFC7-4944-906F-E1F17E654800}" destId="{D86AE2D7-2565-41D9-90A2-EFF93B3CB75E}" srcOrd="0" destOrd="0" presId="urn:microsoft.com/office/officeart/2005/8/layout/default"/>
    <dgm:cxn modelId="{09648DC3-BCA3-479D-9F83-8ED62F760673}" type="presOf" srcId="{76F5BCF2-23FE-407A-9A13-46FC4D2CE934}" destId="{111C72F1-EA4D-4204-B051-B87E4B83B923}" srcOrd="0" destOrd="0" presId="urn:microsoft.com/office/officeart/2005/8/layout/default"/>
    <dgm:cxn modelId="{B85C5358-883C-4472-AF29-5AA1BB75D7DB}" srcId="{76F5BCF2-23FE-407A-9A13-46FC4D2CE934}" destId="{104F2BE2-EFC7-4944-906F-E1F17E654800}" srcOrd="2" destOrd="0" parTransId="{38F3E467-FE01-4D4D-ACE3-25EA83FD5A50}" sibTransId="{5AE75E59-13A5-4C61-AB7F-BA02ED6306CA}"/>
    <dgm:cxn modelId="{E37B3C29-0109-490A-BD00-C3361BE9C4C9}" type="presParOf" srcId="{111C72F1-EA4D-4204-B051-B87E4B83B923}" destId="{15F1F29A-0235-4EC7-BCDF-80BFE4A41691}" srcOrd="0" destOrd="0" presId="urn:microsoft.com/office/officeart/2005/8/layout/default"/>
    <dgm:cxn modelId="{A5C88094-33CB-450B-94EC-B061CB90857D}" type="presParOf" srcId="{111C72F1-EA4D-4204-B051-B87E4B83B923}" destId="{0BF5A6E3-D54D-4875-8FAB-7C47C93E8915}" srcOrd="1" destOrd="0" presId="urn:microsoft.com/office/officeart/2005/8/layout/default"/>
    <dgm:cxn modelId="{ACAC39CC-1818-467D-8A63-CA2B99F39BDA}" type="presParOf" srcId="{111C72F1-EA4D-4204-B051-B87E4B83B923}" destId="{B6F36C1E-0857-4EBD-955F-A43F1821DB1B}" srcOrd="2" destOrd="0" presId="urn:microsoft.com/office/officeart/2005/8/layout/default"/>
    <dgm:cxn modelId="{38C4ED66-E3E3-42F3-A453-7F8613C78F60}" type="presParOf" srcId="{111C72F1-EA4D-4204-B051-B87E4B83B923}" destId="{1F3CE4D0-3806-4CB9-BF21-4443112C0489}" srcOrd="3" destOrd="0" presId="urn:microsoft.com/office/officeart/2005/8/layout/default"/>
    <dgm:cxn modelId="{5FB15BFD-B1BE-43E0-8D21-8E4343114A2F}" type="presParOf" srcId="{111C72F1-EA4D-4204-B051-B87E4B83B923}" destId="{D86AE2D7-2565-41D9-90A2-EFF93B3CB7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5BCF2-23FE-407A-9A13-46FC4D2CE9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48F17F-66B4-4AEA-BA2D-1BA6267B4876}">
      <dgm:prSet phldrT="[Metin]"/>
      <dgm:spPr/>
      <dgm:t>
        <a:bodyPr/>
        <a:lstStyle/>
        <a:p>
          <a:r>
            <a:rPr lang="tr-TR" dirty="0" smtClean="0">
              <a:solidFill>
                <a:schemeClr val="bg1">
                  <a:lumMod val="95000"/>
                </a:schemeClr>
              </a:solidFill>
            </a:rPr>
            <a:t>Verimli Çalışmanın İlkeleri</a:t>
          </a:r>
          <a:endParaRPr lang="tr-TR" dirty="0">
            <a:solidFill>
              <a:schemeClr val="bg1">
                <a:lumMod val="95000"/>
              </a:schemeClr>
            </a:solidFill>
          </a:endParaRPr>
        </a:p>
      </dgm:t>
    </dgm:pt>
    <dgm:pt modelId="{0D9830F0-F665-45E5-A4A4-D39F7D808060}" type="parTrans" cxnId="{E4ED5D75-AB7D-40B6-B1F1-532A742CB783}">
      <dgm:prSet/>
      <dgm:spPr/>
      <dgm:t>
        <a:bodyPr/>
        <a:lstStyle/>
        <a:p>
          <a:endParaRPr lang="tr-TR"/>
        </a:p>
      </dgm:t>
    </dgm:pt>
    <dgm:pt modelId="{0E7A4EC1-9DB3-4C22-BF3C-429CFF30B22D}" type="sibTrans" cxnId="{E4ED5D75-AB7D-40B6-B1F1-532A742CB783}">
      <dgm:prSet/>
      <dgm:spPr/>
      <dgm:t>
        <a:bodyPr/>
        <a:lstStyle/>
        <a:p>
          <a:endParaRPr lang="tr-TR"/>
        </a:p>
      </dgm:t>
    </dgm:pt>
    <dgm:pt modelId="{7DF8622C-A7C6-4904-A82B-ABF9D223CA3F}">
      <dgm:prSet phldrT="[Metin]"/>
      <dgm:spPr/>
      <dgm:t>
        <a:bodyPr/>
        <a:lstStyle/>
        <a:p>
          <a:r>
            <a:rPr lang="tr-TR" dirty="0" smtClean="0"/>
            <a:t>Verimli Ders Çalışma Yöntemleri</a:t>
          </a:r>
          <a:endParaRPr lang="tr-TR" dirty="0"/>
        </a:p>
      </dgm:t>
    </dgm:pt>
    <dgm:pt modelId="{00F0CB20-4E54-4859-8254-236E3E77C558}" type="parTrans" cxnId="{F53C4FB6-5710-4186-B241-2C2EAF96BB3A}">
      <dgm:prSet/>
      <dgm:spPr/>
      <dgm:t>
        <a:bodyPr/>
        <a:lstStyle/>
        <a:p>
          <a:endParaRPr lang="tr-TR"/>
        </a:p>
      </dgm:t>
    </dgm:pt>
    <dgm:pt modelId="{8E5265CC-101A-486C-999D-F2B9B2F7FBDC}" type="sibTrans" cxnId="{F53C4FB6-5710-4186-B241-2C2EAF96BB3A}">
      <dgm:prSet/>
      <dgm:spPr/>
      <dgm:t>
        <a:bodyPr/>
        <a:lstStyle/>
        <a:p>
          <a:endParaRPr lang="tr-TR"/>
        </a:p>
      </dgm:t>
    </dgm:pt>
    <dgm:pt modelId="{104F2BE2-EFC7-4944-906F-E1F17E654800}">
      <dgm:prSet phldrT="[Metin]"/>
      <dgm:spPr/>
      <dgm:t>
        <a:bodyPr/>
        <a:lstStyle/>
        <a:p>
          <a:r>
            <a:rPr lang="tr-TR" dirty="0" smtClean="0"/>
            <a:t>Verimli Ders Çalışma Teknikleri</a:t>
          </a:r>
          <a:endParaRPr lang="tr-TR" dirty="0"/>
        </a:p>
      </dgm:t>
    </dgm:pt>
    <dgm:pt modelId="{38F3E467-FE01-4D4D-ACE3-25EA83FD5A50}" type="parTrans" cxnId="{B85C5358-883C-4472-AF29-5AA1BB75D7DB}">
      <dgm:prSet/>
      <dgm:spPr/>
      <dgm:t>
        <a:bodyPr/>
        <a:lstStyle/>
        <a:p>
          <a:endParaRPr lang="tr-TR"/>
        </a:p>
      </dgm:t>
    </dgm:pt>
    <dgm:pt modelId="{5AE75E59-13A5-4C61-AB7F-BA02ED6306CA}" type="sibTrans" cxnId="{B85C5358-883C-4472-AF29-5AA1BB75D7DB}">
      <dgm:prSet/>
      <dgm:spPr/>
      <dgm:t>
        <a:bodyPr/>
        <a:lstStyle/>
        <a:p>
          <a:endParaRPr lang="tr-TR"/>
        </a:p>
      </dgm:t>
    </dgm:pt>
    <dgm:pt modelId="{111C72F1-EA4D-4204-B051-B87E4B83B923}" type="pres">
      <dgm:prSet presAssocID="{76F5BCF2-23FE-407A-9A13-46FC4D2CE9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F1F29A-0235-4EC7-BCDF-80BFE4A41691}" type="pres">
      <dgm:prSet presAssocID="{9448F17F-66B4-4AEA-BA2D-1BA6267B48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F5A6E3-D54D-4875-8FAB-7C47C93E8915}" type="pres">
      <dgm:prSet presAssocID="{0E7A4EC1-9DB3-4C22-BF3C-429CFF30B22D}" presName="sibTrans" presStyleCnt="0"/>
      <dgm:spPr/>
    </dgm:pt>
    <dgm:pt modelId="{B6F36C1E-0857-4EBD-955F-A43F1821DB1B}" type="pres">
      <dgm:prSet presAssocID="{7DF8622C-A7C6-4904-A82B-ABF9D223CA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3CE4D0-3806-4CB9-BF21-4443112C0489}" type="pres">
      <dgm:prSet presAssocID="{8E5265CC-101A-486C-999D-F2B9B2F7FBDC}" presName="sibTrans" presStyleCnt="0"/>
      <dgm:spPr/>
    </dgm:pt>
    <dgm:pt modelId="{D86AE2D7-2565-41D9-90A2-EFF93B3CB75E}" type="pres">
      <dgm:prSet presAssocID="{104F2BE2-EFC7-4944-906F-E1F17E6548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3C4FB6-5710-4186-B241-2C2EAF96BB3A}" srcId="{76F5BCF2-23FE-407A-9A13-46FC4D2CE934}" destId="{7DF8622C-A7C6-4904-A82B-ABF9D223CA3F}" srcOrd="1" destOrd="0" parTransId="{00F0CB20-4E54-4859-8254-236E3E77C558}" sibTransId="{8E5265CC-101A-486C-999D-F2B9B2F7FBDC}"/>
    <dgm:cxn modelId="{E8D84EFD-EB9B-42EB-9AE3-B2BFC57EF41C}" type="presOf" srcId="{104F2BE2-EFC7-4944-906F-E1F17E654800}" destId="{D86AE2D7-2565-41D9-90A2-EFF93B3CB75E}" srcOrd="0" destOrd="0" presId="urn:microsoft.com/office/officeart/2005/8/layout/default"/>
    <dgm:cxn modelId="{E4ED5D75-AB7D-40B6-B1F1-532A742CB783}" srcId="{76F5BCF2-23FE-407A-9A13-46FC4D2CE934}" destId="{9448F17F-66B4-4AEA-BA2D-1BA6267B4876}" srcOrd="0" destOrd="0" parTransId="{0D9830F0-F665-45E5-A4A4-D39F7D808060}" sibTransId="{0E7A4EC1-9DB3-4C22-BF3C-429CFF30B22D}"/>
    <dgm:cxn modelId="{05479D03-7E46-4E17-9188-31077B5A676C}" type="presOf" srcId="{9448F17F-66B4-4AEA-BA2D-1BA6267B4876}" destId="{15F1F29A-0235-4EC7-BCDF-80BFE4A41691}" srcOrd="0" destOrd="0" presId="urn:microsoft.com/office/officeart/2005/8/layout/default"/>
    <dgm:cxn modelId="{1D2949AC-3E67-49AF-ACF9-D30ECD0A19DC}" type="presOf" srcId="{7DF8622C-A7C6-4904-A82B-ABF9D223CA3F}" destId="{B6F36C1E-0857-4EBD-955F-A43F1821DB1B}" srcOrd="0" destOrd="0" presId="urn:microsoft.com/office/officeart/2005/8/layout/default"/>
    <dgm:cxn modelId="{390A1FED-1D60-4FF3-8C17-B481A8581AA9}" type="presOf" srcId="{76F5BCF2-23FE-407A-9A13-46FC4D2CE934}" destId="{111C72F1-EA4D-4204-B051-B87E4B83B923}" srcOrd="0" destOrd="0" presId="urn:microsoft.com/office/officeart/2005/8/layout/default"/>
    <dgm:cxn modelId="{B85C5358-883C-4472-AF29-5AA1BB75D7DB}" srcId="{76F5BCF2-23FE-407A-9A13-46FC4D2CE934}" destId="{104F2BE2-EFC7-4944-906F-E1F17E654800}" srcOrd="2" destOrd="0" parTransId="{38F3E467-FE01-4D4D-ACE3-25EA83FD5A50}" sibTransId="{5AE75E59-13A5-4C61-AB7F-BA02ED6306CA}"/>
    <dgm:cxn modelId="{AA185A9E-E437-4221-8C5A-737CD41C31BF}" type="presParOf" srcId="{111C72F1-EA4D-4204-B051-B87E4B83B923}" destId="{15F1F29A-0235-4EC7-BCDF-80BFE4A41691}" srcOrd="0" destOrd="0" presId="urn:microsoft.com/office/officeart/2005/8/layout/default"/>
    <dgm:cxn modelId="{FFB46D83-724B-42EB-9014-79FA436E6C82}" type="presParOf" srcId="{111C72F1-EA4D-4204-B051-B87E4B83B923}" destId="{0BF5A6E3-D54D-4875-8FAB-7C47C93E8915}" srcOrd="1" destOrd="0" presId="urn:microsoft.com/office/officeart/2005/8/layout/default"/>
    <dgm:cxn modelId="{C3DFF6B5-43D3-4510-AD9D-83A8FC06563E}" type="presParOf" srcId="{111C72F1-EA4D-4204-B051-B87E4B83B923}" destId="{B6F36C1E-0857-4EBD-955F-A43F1821DB1B}" srcOrd="2" destOrd="0" presId="urn:microsoft.com/office/officeart/2005/8/layout/default"/>
    <dgm:cxn modelId="{9E424174-5783-46BA-ABF0-250F3E8B62BF}" type="presParOf" srcId="{111C72F1-EA4D-4204-B051-B87E4B83B923}" destId="{1F3CE4D0-3806-4CB9-BF21-4443112C0489}" srcOrd="3" destOrd="0" presId="urn:microsoft.com/office/officeart/2005/8/layout/default"/>
    <dgm:cxn modelId="{ACF61141-253A-4D2F-B32F-FD1199A0E017}" type="presParOf" srcId="{111C72F1-EA4D-4204-B051-B87E4B83B923}" destId="{D86AE2D7-2565-41D9-90A2-EFF93B3CB7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1F29A-0235-4EC7-BCDF-80BFE4A41691}">
      <dsp:nvSpPr>
        <dsp:cNvPr id="0" name=""/>
        <dsp:cNvSpPr/>
      </dsp:nvSpPr>
      <dsp:spPr>
        <a:xfrm>
          <a:off x="915" y="79639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>
              <a:solidFill>
                <a:schemeClr val="bg1">
                  <a:lumMod val="95000"/>
                </a:schemeClr>
              </a:solidFill>
            </a:rPr>
            <a:t>Verimli Çalışmanın İlkeleri</a:t>
          </a:r>
          <a:endParaRPr lang="tr-TR" sz="45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15" y="79639"/>
        <a:ext cx="3570247" cy="2142148"/>
      </dsp:txXfrm>
    </dsp:sp>
    <dsp:sp modelId="{B6F36C1E-0857-4EBD-955F-A43F1821DB1B}">
      <dsp:nvSpPr>
        <dsp:cNvPr id="0" name=""/>
        <dsp:cNvSpPr/>
      </dsp:nvSpPr>
      <dsp:spPr>
        <a:xfrm>
          <a:off x="3928187" y="79639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Verimli Ders Çalışma Yöntemleri</a:t>
          </a:r>
          <a:endParaRPr lang="tr-TR" sz="4500" kern="1200" dirty="0"/>
        </a:p>
      </dsp:txBody>
      <dsp:txXfrm>
        <a:off x="3928187" y="79639"/>
        <a:ext cx="3570247" cy="2142148"/>
      </dsp:txXfrm>
    </dsp:sp>
    <dsp:sp modelId="{D86AE2D7-2565-41D9-90A2-EFF93B3CB75E}">
      <dsp:nvSpPr>
        <dsp:cNvPr id="0" name=""/>
        <dsp:cNvSpPr/>
      </dsp:nvSpPr>
      <dsp:spPr>
        <a:xfrm>
          <a:off x="1964551" y="2578812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Verimli Ders Çalışma Teknikleri</a:t>
          </a:r>
          <a:endParaRPr lang="tr-TR" sz="4500" kern="1200" dirty="0"/>
        </a:p>
      </dsp:txBody>
      <dsp:txXfrm>
        <a:off x="1964551" y="2578812"/>
        <a:ext cx="3570247" cy="2142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1F29A-0235-4EC7-BCDF-80BFE4A41691}">
      <dsp:nvSpPr>
        <dsp:cNvPr id="0" name=""/>
        <dsp:cNvSpPr/>
      </dsp:nvSpPr>
      <dsp:spPr>
        <a:xfrm>
          <a:off x="915" y="79639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>
              <a:solidFill>
                <a:schemeClr val="bg1">
                  <a:lumMod val="95000"/>
                </a:schemeClr>
              </a:solidFill>
            </a:rPr>
            <a:t>Verimli Çalışmanın İlkeleri</a:t>
          </a:r>
          <a:endParaRPr lang="tr-TR" sz="45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15" y="79639"/>
        <a:ext cx="3570247" cy="2142148"/>
      </dsp:txXfrm>
    </dsp:sp>
    <dsp:sp modelId="{B6F36C1E-0857-4EBD-955F-A43F1821DB1B}">
      <dsp:nvSpPr>
        <dsp:cNvPr id="0" name=""/>
        <dsp:cNvSpPr/>
      </dsp:nvSpPr>
      <dsp:spPr>
        <a:xfrm>
          <a:off x="3928187" y="79639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Verimli Ders Çalışma Yöntemleri</a:t>
          </a:r>
          <a:endParaRPr lang="tr-TR" sz="4500" kern="1200" dirty="0"/>
        </a:p>
      </dsp:txBody>
      <dsp:txXfrm>
        <a:off x="3928187" y="79639"/>
        <a:ext cx="3570247" cy="2142148"/>
      </dsp:txXfrm>
    </dsp:sp>
    <dsp:sp modelId="{D86AE2D7-2565-41D9-90A2-EFF93B3CB75E}">
      <dsp:nvSpPr>
        <dsp:cNvPr id="0" name=""/>
        <dsp:cNvSpPr/>
      </dsp:nvSpPr>
      <dsp:spPr>
        <a:xfrm>
          <a:off x="1964551" y="2578812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Verimli Ders Çalışma Teknikleri</a:t>
          </a:r>
          <a:endParaRPr lang="tr-TR" sz="4500" kern="1200" dirty="0"/>
        </a:p>
      </dsp:txBody>
      <dsp:txXfrm>
        <a:off x="1964551" y="2578812"/>
        <a:ext cx="3570247" cy="2142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1F29A-0235-4EC7-BCDF-80BFE4A41691}">
      <dsp:nvSpPr>
        <dsp:cNvPr id="0" name=""/>
        <dsp:cNvSpPr/>
      </dsp:nvSpPr>
      <dsp:spPr>
        <a:xfrm>
          <a:off x="915" y="79639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>
              <a:solidFill>
                <a:schemeClr val="bg1">
                  <a:lumMod val="95000"/>
                </a:schemeClr>
              </a:solidFill>
            </a:rPr>
            <a:t>Verimli Çalışmanın İlkeleri</a:t>
          </a:r>
          <a:endParaRPr lang="tr-TR" sz="45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15" y="79639"/>
        <a:ext cx="3570247" cy="2142148"/>
      </dsp:txXfrm>
    </dsp:sp>
    <dsp:sp modelId="{B6F36C1E-0857-4EBD-955F-A43F1821DB1B}">
      <dsp:nvSpPr>
        <dsp:cNvPr id="0" name=""/>
        <dsp:cNvSpPr/>
      </dsp:nvSpPr>
      <dsp:spPr>
        <a:xfrm>
          <a:off x="3928187" y="79639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Verimli Ders Çalışma Yöntemleri</a:t>
          </a:r>
          <a:endParaRPr lang="tr-TR" sz="4500" kern="1200" dirty="0"/>
        </a:p>
      </dsp:txBody>
      <dsp:txXfrm>
        <a:off x="3928187" y="79639"/>
        <a:ext cx="3570247" cy="2142148"/>
      </dsp:txXfrm>
    </dsp:sp>
    <dsp:sp modelId="{D86AE2D7-2565-41D9-90A2-EFF93B3CB75E}">
      <dsp:nvSpPr>
        <dsp:cNvPr id="0" name=""/>
        <dsp:cNvSpPr/>
      </dsp:nvSpPr>
      <dsp:spPr>
        <a:xfrm>
          <a:off x="1964551" y="2578812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Verimli Ders Çalışma Teknikleri</a:t>
          </a:r>
          <a:endParaRPr lang="tr-TR" sz="4500" kern="1200" dirty="0"/>
        </a:p>
      </dsp:txBody>
      <dsp:txXfrm>
        <a:off x="1964551" y="2578812"/>
        <a:ext cx="3570247" cy="2142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1F29A-0235-4EC7-BCDF-80BFE4A41691}">
      <dsp:nvSpPr>
        <dsp:cNvPr id="0" name=""/>
        <dsp:cNvSpPr/>
      </dsp:nvSpPr>
      <dsp:spPr>
        <a:xfrm>
          <a:off x="915" y="79639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>
              <a:solidFill>
                <a:schemeClr val="bg1">
                  <a:lumMod val="95000"/>
                </a:schemeClr>
              </a:solidFill>
            </a:rPr>
            <a:t>Verimli Çalışmanın İlkeleri</a:t>
          </a:r>
          <a:endParaRPr lang="tr-TR" sz="45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15" y="79639"/>
        <a:ext cx="3570247" cy="2142148"/>
      </dsp:txXfrm>
    </dsp:sp>
    <dsp:sp modelId="{B6F36C1E-0857-4EBD-955F-A43F1821DB1B}">
      <dsp:nvSpPr>
        <dsp:cNvPr id="0" name=""/>
        <dsp:cNvSpPr/>
      </dsp:nvSpPr>
      <dsp:spPr>
        <a:xfrm>
          <a:off x="3928187" y="79639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Verimli Ders Çalışma Yöntemleri</a:t>
          </a:r>
          <a:endParaRPr lang="tr-TR" sz="4500" kern="1200" dirty="0"/>
        </a:p>
      </dsp:txBody>
      <dsp:txXfrm>
        <a:off x="3928187" y="79639"/>
        <a:ext cx="3570247" cy="2142148"/>
      </dsp:txXfrm>
    </dsp:sp>
    <dsp:sp modelId="{D86AE2D7-2565-41D9-90A2-EFF93B3CB75E}">
      <dsp:nvSpPr>
        <dsp:cNvPr id="0" name=""/>
        <dsp:cNvSpPr/>
      </dsp:nvSpPr>
      <dsp:spPr>
        <a:xfrm>
          <a:off x="1964551" y="2578812"/>
          <a:ext cx="3570247" cy="214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Verimli Ders Çalışma Teknikleri</a:t>
          </a:r>
          <a:endParaRPr lang="tr-TR" sz="4500" kern="1200" dirty="0"/>
        </a:p>
      </dsp:txBody>
      <dsp:txXfrm>
        <a:off x="1964551" y="2578812"/>
        <a:ext cx="3570247" cy="214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3A72-6975-47F9-A162-9ACC1202FC44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01A0-528F-427B-80F2-A9A47D11BB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71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AB6D7F-C2FB-4C5E-A4FF-57D14236B1A0}" type="slidenum">
              <a:rPr lang="tr-TR" altLang="tr-T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0EA74D-85B9-4D4B-9016-981642998DC2}" type="slidenum">
              <a:rPr lang="tr-TR" altLang="tr-T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0C8D52-31E7-4D7E-8BA5-1C0FC4E30BF7}" type="slidenum">
              <a:rPr lang="tr-TR" altLang="tr-T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5D423E-28F4-40C5-9094-63D412E2EDB4}" type="slidenum">
              <a:rPr lang="tr-TR" altLang="tr-T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270E2E-D603-4A89-A279-79DCA19F315A}" type="slidenum">
              <a:rPr lang="tr-TR" altLang="tr-T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0AABC5-22CC-4969-B488-A60047903719}" type="slidenum">
              <a:rPr lang="tr-TR" altLang="tr-T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F9EA-5486-4305-9A05-31F3C60904E5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4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F16C-2BEA-4ACD-970B-E559DC2E9C2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32A1-F50E-4282-86E6-5C111548861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2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2283-D2CB-433F-9548-541B63DB6F4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39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0F27-9BC8-41BB-8EE6-6660EE09725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4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AC851-976C-495D-9A30-B1BDE4ACFEE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3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8A39A-E9C8-44CA-87AE-CA0D85D9C3B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6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DAC0-1050-4895-8B2A-F70C55FD23B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3229-0E5E-4777-85F9-5F29635A25E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13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DC67-9FF4-46CB-926F-5263DC78165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0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8F3C-0EDE-424E-BE53-31987697EAB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0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7931-402D-42DE-A0BC-BD9A0F104F4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2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6081-384D-49E1-ABED-EC3A3C1CED5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0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EA772-C3B6-4434-8929-1837EE77A5C0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77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BC15-1C96-485B-943F-D9EDE5C9503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AAD89-5A70-4B3F-964E-5817645D65D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51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C2B38-B805-4899-A476-C9C15DE3ECC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76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F9EA-5486-4305-9A05-31F3C60904E5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F16C-2BEA-4ACD-970B-E559DC2E9C2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32A1-F50E-4282-86E6-5C111548861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4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2283-D2CB-433F-9548-541B63DB6F4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0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0F27-9BC8-41BB-8EE6-6660EE09725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49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AC851-976C-495D-9A30-B1BDE4ACFEE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87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8A39A-E9C8-44CA-87AE-CA0D85D9C3B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39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DAC0-1050-4895-8B2A-F70C55FD23B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05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3229-0E5E-4777-85F9-5F29635A25E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7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DC67-9FF4-46CB-926F-5263DC78165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66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8F3C-0EDE-424E-BE53-31987697EAB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1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7931-402D-42DE-A0BC-BD9A0F104F4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22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6081-384D-49E1-ABED-EC3A3C1CED5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45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EA772-C3B6-4434-8929-1837EE77A5C0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28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BC15-1C96-485B-943F-D9EDE5C9503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98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AAD89-5A70-4B3F-964E-5817645D65D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1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C2B38-B805-4899-A476-C9C15DE3ECC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5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29.9.2015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2EEB38-E41B-435A-89B8-48E57F16E6AE}" type="slidenum">
              <a:rPr 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7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2EEB38-E41B-435A-89B8-48E57F16E6AE}" type="slidenum">
              <a:rPr 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9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652119" y="4293095"/>
            <a:ext cx="3211843" cy="1368153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/>
              <a:t>Etkili Ders Çalışma Teknikleri</a:t>
            </a: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1043608" y="188640"/>
            <a:ext cx="75890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Gölova </a:t>
            </a:r>
          </a:p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Hasan </a:t>
            </a:r>
            <a:r>
              <a:rPr lang="tr-T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Şakar</a:t>
            </a:r>
            <a:r>
              <a:rPr lang="tr-TR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tr-TR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İlkokulu</a:t>
            </a:r>
            <a:endParaRPr lang="tr-TR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Mekansız\Desktop\18132847_rehberlik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91849"/>
            <a:ext cx="468051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b="1" dirty="0">
                <a:solidFill>
                  <a:srgbClr val="FF0000"/>
                </a:solidFill>
                <a:effectLst/>
              </a:rPr>
              <a:t>Dersten Önce Uyulması Gereken İlkeler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837184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latin typeface="Calibri"/>
              </a:rPr>
              <a:t>Çalışırken konuyu ezberlemek yerine anlamaya-kavramaya özen gösterilmelidir. </a:t>
            </a:r>
            <a:r>
              <a:rPr lang="tr-TR" dirty="0" smtClean="0">
                <a:latin typeface="Calibri"/>
              </a:rPr>
              <a:t>Sorunun cevabını </a:t>
            </a:r>
            <a:r>
              <a:rPr lang="tr-TR" dirty="0">
                <a:latin typeface="Calibri"/>
              </a:rPr>
              <a:t>ezberlemek yerine sorunun/problemin çözüm yolunun öğrenilmesi </a:t>
            </a:r>
            <a:r>
              <a:rPr lang="tr-TR" dirty="0" smtClean="0">
                <a:latin typeface="Calibri"/>
              </a:rPr>
              <a:t>seçilmelidir.</a:t>
            </a:r>
          </a:p>
          <a:p>
            <a:r>
              <a:rPr lang="tr-TR" dirty="0" smtClean="0">
                <a:latin typeface="Calibri"/>
              </a:rPr>
              <a:t>Sabah </a:t>
            </a:r>
            <a:r>
              <a:rPr lang="tr-TR" dirty="0">
                <a:latin typeface="Calibri"/>
              </a:rPr>
              <a:t>kahvaltısı yapılarak okula gelmeye gayret gösterilmelidir. Aksi takdirde </a:t>
            </a:r>
            <a:r>
              <a:rPr lang="tr-TR" dirty="0" smtClean="0">
                <a:latin typeface="Calibri"/>
              </a:rPr>
              <a:t>ders dinleme </a:t>
            </a:r>
            <a:r>
              <a:rPr lang="tr-TR" dirty="0">
                <a:latin typeface="Calibri"/>
              </a:rPr>
              <a:t>dikkatinin azalacağı unutulmamalıdır.</a:t>
            </a:r>
            <a:endParaRPr lang="tr-TR" dirty="0"/>
          </a:p>
        </p:txBody>
      </p:sp>
      <p:pic>
        <p:nvPicPr>
          <p:cNvPr id="4" name="Picture 6" descr="8780SmallPictu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6408712" cy="289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2585368" y="620688"/>
            <a:ext cx="46805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prstClr val="white"/>
                </a:solidFill>
              </a:rPr>
              <a:t>Verimli Çalışmanın İlkeleri</a:t>
            </a:r>
            <a:endParaRPr lang="tr-TR" sz="3200" dirty="0">
              <a:solidFill>
                <a:prstClr val="white"/>
              </a:solidFill>
            </a:endParaRPr>
          </a:p>
        </p:txBody>
      </p:sp>
      <p:cxnSp>
        <p:nvCxnSpPr>
          <p:cNvPr id="14" name="Düz Bağlayıcı 13"/>
          <p:cNvCxnSpPr>
            <a:stCxn id="6" idx="2"/>
          </p:cNvCxnSpPr>
          <p:nvPr/>
        </p:nvCxnSpPr>
        <p:spPr>
          <a:xfrm>
            <a:off x="4925628" y="14847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H="1">
            <a:off x="1691680" y="1988840"/>
            <a:ext cx="3233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1691680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Yuvarlatılmış Dikdörtgen 18"/>
          <p:cNvSpPr/>
          <p:nvPr/>
        </p:nvSpPr>
        <p:spPr>
          <a:xfrm>
            <a:off x="1043608" y="263691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Dersten Önce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4925628" y="1988840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Yuvarlatılmış Dikdörtgen 23"/>
          <p:cNvSpPr/>
          <p:nvPr/>
        </p:nvSpPr>
        <p:spPr>
          <a:xfrm>
            <a:off x="3485468" y="3789040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 Esnasında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26" name="Düz Bağlayıcı 25"/>
          <p:cNvCxnSpPr/>
          <p:nvPr/>
        </p:nvCxnSpPr>
        <p:spPr>
          <a:xfrm>
            <a:off x="4925628" y="1988840"/>
            <a:ext cx="2742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7668344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Yuvarlatılmış Dikdörtgen 30"/>
          <p:cNvSpPr/>
          <p:nvPr/>
        </p:nvSpPr>
        <p:spPr>
          <a:xfrm>
            <a:off x="5724128" y="2636912"/>
            <a:ext cx="3168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Dersten Sonra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Ders Esnasında Uyulması Gereken İlkeler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4365104"/>
            <a:ext cx="7498080" cy="2197224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Calibri"/>
              </a:rPr>
              <a:t>Sınıfta dersler iyi dinlenilmeli, ders sırasında başka şeylerle meşgul </a:t>
            </a:r>
            <a:r>
              <a:rPr lang="tr-TR" dirty="0" smtClean="0">
                <a:latin typeface="Calibri"/>
              </a:rPr>
              <a:t>olunmamalı, anlaşılmayan </a:t>
            </a:r>
            <a:r>
              <a:rPr lang="tr-TR" dirty="0">
                <a:latin typeface="Calibri"/>
              </a:rPr>
              <a:t>yerler anında ders öğretmeninden sorulmalıdır.</a:t>
            </a:r>
          </a:p>
          <a:p>
            <a:r>
              <a:rPr lang="tr-TR" dirty="0" smtClean="0">
                <a:latin typeface="Calibri"/>
              </a:rPr>
              <a:t>Öğretmen </a:t>
            </a:r>
            <a:r>
              <a:rPr lang="tr-TR" dirty="0">
                <a:latin typeface="Calibri"/>
              </a:rPr>
              <a:t>dersi anlatırken üzerinde durduğu hususlar ile sınıfa yöneltilen sorular </a:t>
            </a:r>
            <a:r>
              <a:rPr lang="tr-TR" dirty="0" smtClean="0">
                <a:latin typeface="Calibri"/>
              </a:rPr>
              <a:t>not edilmeli </a:t>
            </a:r>
            <a:r>
              <a:rPr lang="tr-TR" dirty="0">
                <a:latin typeface="Calibri"/>
              </a:rPr>
              <a:t>ve sonra çalışılmalıdır.</a:t>
            </a:r>
            <a:endParaRPr lang="tr-TR" dirty="0"/>
          </a:p>
        </p:txBody>
      </p:sp>
      <p:pic>
        <p:nvPicPr>
          <p:cNvPr id="6147" name="Picture 3" descr="C:\Users\Mekansız\Desktop\res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61926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4F271C">
                    <a:satMod val="130000"/>
                  </a:srgbClr>
                </a:solidFill>
              </a:rPr>
              <a:t>Ders Esnasında Uyulması Gereken İlkeler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4293096"/>
            <a:ext cx="7498080" cy="2053208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latin typeface="Calibri"/>
              </a:rPr>
              <a:t>Yazı tahtasına yazılan bilgiler ve problem çözümleri dikkatli bir biçimde </a:t>
            </a:r>
            <a:r>
              <a:rPr lang="tr-TR" dirty="0" smtClean="0">
                <a:latin typeface="Calibri"/>
              </a:rPr>
              <a:t>deftere geçirilmeli </a:t>
            </a:r>
            <a:r>
              <a:rPr lang="tr-TR" dirty="0">
                <a:latin typeface="Calibri"/>
              </a:rPr>
              <a:t>ve kontrol edilmelidir.</a:t>
            </a:r>
          </a:p>
          <a:p>
            <a:r>
              <a:rPr lang="tr-TR" dirty="0" smtClean="0">
                <a:latin typeface="Calibri"/>
              </a:rPr>
              <a:t>Derslere </a:t>
            </a:r>
            <a:r>
              <a:rPr lang="tr-TR" dirty="0">
                <a:latin typeface="Calibri"/>
              </a:rPr>
              <a:t>devamsızlık yapılmamalı, eğer zorunlu olarak devamsızlık yapılmışsa o </a:t>
            </a:r>
            <a:r>
              <a:rPr lang="tr-TR" dirty="0" smtClean="0">
                <a:latin typeface="Calibri"/>
              </a:rPr>
              <a:t>derste işlenen </a:t>
            </a:r>
            <a:r>
              <a:rPr lang="tr-TR" dirty="0">
                <a:latin typeface="Calibri"/>
              </a:rPr>
              <a:t>konu arkadaşlardan öğrenilmelidir. Unutulmamalıdır ki bir sonraki </a:t>
            </a:r>
            <a:r>
              <a:rPr lang="tr-TR" dirty="0" smtClean="0">
                <a:latin typeface="Calibri"/>
              </a:rPr>
              <a:t>konunun öğrenilmesi </a:t>
            </a:r>
            <a:r>
              <a:rPr lang="tr-TR" dirty="0">
                <a:latin typeface="Calibri"/>
              </a:rPr>
              <a:t>bir önceki konunun bilinmesine bağlıdır</a:t>
            </a:r>
            <a:r>
              <a:rPr lang="tr-TR" dirty="0" smtClean="0">
                <a:latin typeface="Calibri"/>
              </a:rPr>
              <a:t>.</a:t>
            </a:r>
            <a:endParaRPr lang="tr-TR" dirty="0">
              <a:latin typeface="Calibri"/>
            </a:endParaRPr>
          </a:p>
        </p:txBody>
      </p:sp>
      <p:pic>
        <p:nvPicPr>
          <p:cNvPr id="4" name="Picture 4" descr="Resim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00308"/>
            <a:ext cx="253474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0299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600400" cy="236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8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2585368" y="620688"/>
            <a:ext cx="46805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prstClr val="white"/>
                </a:solidFill>
              </a:rPr>
              <a:t>Verimli Çalışmanın İlkeleri</a:t>
            </a:r>
            <a:endParaRPr lang="tr-TR" sz="3200" dirty="0">
              <a:solidFill>
                <a:prstClr val="white"/>
              </a:solidFill>
            </a:endParaRPr>
          </a:p>
        </p:txBody>
      </p:sp>
      <p:cxnSp>
        <p:nvCxnSpPr>
          <p:cNvPr id="14" name="Düz Bağlayıcı 13"/>
          <p:cNvCxnSpPr>
            <a:stCxn id="6" idx="2"/>
          </p:cNvCxnSpPr>
          <p:nvPr/>
        </p:nvCxnSpPr>
        <p:spPr>
          <a:xfrm>
            <a:off x="4925628" y="14847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H="1">
            <a:off x="1691680" y="1988840"/>
            <a:ext cx="3233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1691680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Yuvarlatılmış Dikdörtgen 18"/>
          <p:cNvSpPr/>
          <p:nvPr/>
        </p:nvSpPr>
        <p:spPr>
          <a:xfrm>
            <a:off x="1043608" y="263691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Dersten Önce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4925628" y="1988840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Yuvarlatılmış Dikdörtgen 23"/>
          <p:cNvSpPr/>
          <p:nvPr/>
        </p:nvSpPr>
        <p:spPr>
          <a:xfrm>
            <a:off x="3485468" y="3789040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 Esnasında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26" name="Düz Bağlayıcı 25"/>
          <p:cNvCxnSpPr/>
          <p:nvPr/>
        </p:nvCxnSpPr>
        <p:spPr>
          <a:xfrm>
            <a:off x="4925628" y="1988840"/>
            <a:ext cx="2742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7668344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Yuvarlatılmış Dikdörtgen 30"/>
          <p:cNvSpPr/>
          <p:nvPr/>
        </p:nvSpPr>
        <p:spPr>
          <a:xfrm>
            <a:off x="5724128" y="2636912"/>
            <a:ext cx="3168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Dersten Sonra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Dersten Sonra Uyulması Gereken İlkeler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4149080"/>
            <a:ext cx="7498080" cy="2269232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Calibri"/>
              </a:rPr>
              <a:t>Bütün dersler işlendikçe çalışılmalı, konular biriktirilmemelidir.</a:t>
            </a:r>
          </a:p>
          <a:p>
            <a:r>
              <a:rPr lang="tr-TR" dirty="0" smtClean="0">
                <a:latin typeface="Calibri"/>
              </a:rPr>
              <a:t>Dersler </a:t>
            </a:r>
            <a:r>
              <a:rPr lang="tr-TR" dirty="0">
                <a:latin typeface="Calibri"/>
              </a:rPr>
              <a:t>tekrar edilirken anlaşılamayan konular/hususlar tespit edilmeli ve bir </a:t>
            </a:r>
            <a:r>
              <a:rPr lang="tr-TR" dirty="0" smtClean="0">
                <a:latin typeface="Calibri"/>
              </a:rPr>
              <a:t>sonraki derste </a:t>
            </a:r>
            <a:r>
              <a:rPr lang="tr-TR" dirty="0">
                <a:latin typeface="Calibri"/>
              </a:rPr>
              <a:t>ders öğretmenine sorularak öğrenilmelidir. Sorarak öğrenilenler </a:t>
            </a:r>
            <a:r>
              <a:rPr lang="tr-TR" dirty="0" smtClean="0">
                <a:latin typeface="Calibri"/>
              </a:rPr>
              <a:t>kolaylıkla unutulmamaktadır</a:t>
            </a:r>
            <a:r>
              <a:rPr lang="tr-TR" dirty="0">
                <a:latin typeface="Calibri"/>
              </a:rPr>
              <a:t>.</a:t>
            </a:r>
            <a:endParaRPr lang="tr-TR" dirty="0"/>
          </a:p>
        </p:txBody>
      </p:sp>
      <p:pic>
        <p:nvPicPr>
          <p:cNvPr id="7170" name="Picture 2" descr="C:\Users\Mekansız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403244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4F271C">
                    <a:satMod val="130000"/>
                  </a:srgbClr>
                </a:solidFill>
              </a:rPr>
              <a:t>Dersten Sonra Uyulması Gereken İlkeler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4293096"/>
            <a:ext cx="7498080" cy="2269232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Calibri"/>
              </a:rPr>
              <a:t>Sayısal derslere çalışılırken sınıfta anlatılan çözüm yollarının yanı sıra başka </a:t>
            </a:r>
            <a:r>
              <a:rPr lang="tr-TR" dirty="0" smtClean="0">
                <a:latin typeface="Calibri"/>
              </a:rPr>
              <a:t>çözüm yollarının </a:t>
            </a:r>
            <a:r>
              <a:rPr lang="tr-TR" dirty="0">
                <a:latin typeface="Calibri"/>
              </a:rPr>
              <a:t>da olup olmadığı kaynak kitaplardan araştırılmalı, özellikle örnek </a:t>
            </a:r>
            <a:r>
              <a:rPr lang="tr-TR" dirty="0" smtClean="0">
                <a:latin typeface="Calibri"/>
              </a:rPr>
              <a:t>çözümler çoğaltılmalıdır</a:t>
            </a:r>
            <a:r>
              <a:rPr lang="tr-TR" dirty="0">
                <a:latin typeface="Calibri"/>
              </a:rPr>
              <a:t>.</a:t>
            </a:r>
          </a:p>
          <a:p>
            <a:r>
              <a:rPr lang="tr-TR" dirty="0" smtClean="0">
                <a:latin typeface="Calibri"/>
              </a:rPr>
              <a:t>Zor </a:t>
            </a:r>
            <a:r>
              <a:rPr lang="tr-TR" dirty="0">
                <a:latin typeface="Calibri"/>
              </a:rPr>
              <a:t>anlaşılan konulara en verimli çalışma saatleri ayrılmalıdır.</a:t>
            </a:r>
            <a:endParaRPr lang="tr-TR" dirty="0"/>
          </a:p>
        </p:txBody>
      </p:sp>
      <p:pic>
        <p:nvPicPr>
          <p:cNvPr id="8194" name="Picture 2" descr="C:\Users\Mekansız\Desktop\timthum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8483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6400800" cy="179256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solidFill>
                  <a:schemeClr val="bg1"/>
                </a:solidFill>
              </a:rPr>
              <a:t>Etkili Ders Çalışma Teknikleri</a:t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458562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7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2585368" y="620688"/>
            <a:ext cx="46805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prstClr val="white"/>
                </a:solidFill>
              </a:rPr>
              <a:t>Verimli Çalışmanın İlkeleri</a:t>
            </a:r>
            <a:endParaRPr lang="tr-TR" sz="3200" dirty="0">
              <a:solidFill>
                <a:prstClr val="white"/>
              </a:solidFill>
            </a:endParaRPr>
          </a:p>
        </p:txBody>
      </p:sp>
      <p:cxnSp>
        <p:nvCxnSpPr>
          <p:cNvPr id="14" name="Düz Bağlayıcı 13"/>
          <p:cNvCxnSpPr>
            <a:stCxn id="6" idx="2"/>
          </p:cNvCxnSpPr>
          <p:nvPr/>
        </p:nvCxnSpPr>
        <p:spPr>
          <a:xfrm>
            <a:off x="4925628" y="14847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H="1">
            <a:off x="1691680" y="1988840"/>
            <a:ext cx="3233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1691680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Yuvarlatılmış Dikdörtgen 18"/>
          <p:cNvSpPr/>
          <p:nvPr/>
        </p:nvSpPr>
        <p:spPr>
          <a:xfrm>
            <a:off x="1043608" y="263691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Dersten Önce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4925628" y="1988840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Yuvarlatılmış Dikdörtgen 23"/>
          <p:cNvSpPr/>
          <p:nvPr/>
        </p:nvSpPr>
        <p:spPr>
          <a:xfrm>
            <a:off x="3485468" y="3789040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 Esnasında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26" name="Düz Bağlayıcı 25"/>
          <p:cNvCxnSpPr/>
          <p:nvPr/>
        </p:nvCxnSpPr>
        <p:spPr>
          <a:xfrm>
            <a:off x="4925628" y="1988840"/>
            <a:ext cx="2742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7668344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Yuvarlatılmış Dikdörtgen 30"/>
          <p:cNvSpPr/>
          <p:nvPr/>
        </p:nvSpPr>
        <p:spPr>
          <a:xfrm>
            <a:off x="5724128" y="2636912"/>
            <a:ext cx="3168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Dersten Sonra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331640" y="260648"/>
            <a:ext cx="44644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Verimli Ders Çalışma Yöntemleri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>
            <a:off x="1475656" y="1052736"/>
            <a:ext cx="0" cy="3888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1475656" y="1772816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1475656" y="2780928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1475656" y="4005064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1475656" y="4941168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Yuvarlatılmış Dikdörtgen 20"/>
          <p:cNvSpPr/>
          <p:nvPr/>
        </p:nvSpPr>
        <p:spPr>
          <a:xfrm>
            <a:off x="2771800" y="1556792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Yetenek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2771800" y="2564904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Amaç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2771800" y="3789040"/>
            <a:ext cx="32403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Bilgi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2771800" y="4725144"/>
            <a:ext cx="32403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Uygulama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6400800" cy="179256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solidFill>
                  <a:schemeClr val="bg1"/>
                </a:solidFill>
              </a:rPr>
              <a:t>Etkili Ders Çalışma Teknikleri</a:t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0808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6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Verimli Ders Çalışma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3717032"/>
            <a:ext cx="5913904" cy="2773288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Calibri"/>
              </a:rPr>
              <a:t>Verimli ders çalışma yöntemlerini bilmek bizlere çok büyük </a:t>
            </a:r>
            <a:r>
              <a:rPr lang="tr-TR" dirty="0" smtClean="0">
                <a:latin typeface="Calibri"/>
              </a:rPr>
              <a:t>avantajlar sağlar</a:t>
            </a:r>
            <a:r>
              <a:rPr lang="tr-TR" dirty="0">
                <a:latin typeface="Calibri"/>
              </a:rPr>
              <a:t>.</a:t>
            </a:r>
          </a:p>
          <a:p>
            <a:pPr marL="82296" indent="0">
              <a:buNone/>
            </a:pPr>
            <a:r>
              <a:rPr lang="tr-TR" dirty="0">
                <a:latin typeface="Calibri"/>
              </a:rPr>
              <a:t>Bu yöntemler bizlere:</a:t>
            </a:r>
          </a:p>
          <a:p>
            <a:r>
              <a:rPr lang="tr-TR" dirty="0" smtClean="0">
                <a:latin typeface="Calibri"/>
              </a:rPr>
              <a:t>Zamandan </a:t>
            </a:r>
            <a:r>
              <a:rPr lang="tr-TR" dirty="0">
                <a:latin typeface="Calibri"/>
              </a:rPr>
              <a:t>tasarruf sağlar</a:t>
            </a:r>
          </a:p>
          <a:p>
            <a:r>
              <a:rPr lang="tr-TR" dirty="0" smtClean="0">
                <a:latin typeface="Calibri"/>
              </a:rPr>
              <a:t>Enerjiden </a:t>
            </a:r>
            <a:r>
              <a:rPr lang="tr-TR" dirty="0">
                <a:latin typeface="Calibri"/>
              </a:rPr>
              <a:t>tasarruf sağlar</a:t>
            </a:r>
          </a:p>
          <a:p>
            <a:r>
              <a:rPr lang="tr-TR" dirty="0" smtClean="0">
                <a:latin typeface="Calibri"/>
              </a:rPr>
              <a:t>Başarı </a:t>
            </a:r>
            <a:r>
              <a:rPr lang="tr-TR" dirty="0">
                <a:latin typeface="Calibri"/>
              </a:rPr>
              <a:t>sağlar</a:t>
            </a:r>
            <a:endParaRPr lang="tr-TR" dirty="0"/>
          </a:p>
        </p:txBody>
      </p:sp>
      <p:pic>
        <p:nvPicPr>
          <p:cNvPr id="9218" name="Picture 2" descr="C:\Users\Mekansız\Desktop\kariyer_personel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21050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ekansız\Desktop\clip_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16835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Verimli Ders Çalışma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8024" y="2827534"/>
            <a:ext cx="4217672" cy="3035424"/>
          </a:xfrm>
        </p:spPr>
        <p:txBody>
          <a:bodyPr>
            <a:normAutofit fontScale="77500" lnSpcReduction="20000"/>
          </a:bodyPr>
          <a:lstStyle/>
          <a:p>
            <a:endParaRPr lang="tr-TR" dirty="0" smtClean="0">
              <a:latin typeface="Calibri"/>
            </a:endParaRPr>
          </a:p>
          <a:p>
            <a:r>
              <a:rPr lang="tr-TR" dirty="0" smtClean="0">
                <a:latin typeface="Calibri"/>
              </a:rPr>
              <a:t>Verimli </a:t>
            </a:r>
            <a:r>
              <a:rPr lang="tr-TR" dirty="0">
                <a:latin typeface="Calibri"/>
              </a:rPr>
              <a:t>çalışmada başarılı olabilmek dört şarta bağlıdır. Bunlar</a:t>
            </a:r>
            <a:r>
              <a:rPr lang="tr-TR" dirty="0" smtClean="0">
                <a:latin typeface="Calibri"/>
              </a:rPr>
              <a:t>:</a:t>
            </a:r>
            <a:endParaRPr lang="tr-TR" dirty="0"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Calibri"/>
              </a:rPr>
              <a:t>Yetenek</a:t>
            </a:r>
            <a:endParaRPr lang="tr-TR" dirty="0"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Calibri"/>
              </a:rPr>
              <a:t>Amaç</a:t>
            </a:r>
            <a:endParaRPr lang="tr-TR" dirty="0"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Calibri"/>
              </a:rPr>
              <a:t>Bilgi</a:t>
            </a:r>
            <a:endParaRPr lang="tr-TR" dirty="0"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Calibri"/>
              </a:rPr>
              <a:t>Uygulama</a:t>
            </a:r>
            <a:endParaRPr lang="tr-TR" dirty="0"/>
          </a:p>
        </p:txBody>
      </p:sp>
      <p:pic>
        <p:nvPicPr>
          <p:cNvPr id="10242" name="Picture 2" descr="C:\Users\Mekansız\Desktop\reh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56792"/>
            <a:ext cx="3073276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Verimli Ders Çalışma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	YETENEK</a:t>
            </a:r>
            <a:endParaRPr lang="tr-TR" b="1" dirty="0">
              <a:latin typeface="Calibri-Bold"/>
            </a:endParaRPr>
          </a:p>
          <a:p>
            <a:r>
              <a:rPr lang="tr-TR" dirty="0">
                <a:latin typeface="Calibri"/>
              </a:rPr>
              <a:t>Yetenek iki şekilde şekillenir.</a:t>
            </a:r>
          </a:p>
          <a:p>
            <a:pPr marL="82296" indent="0">
              <a:buNone/>
            </a:pPr>
            <a:r>
              <a:rPr lang="tr-TR" dirty="0" smtClean="0">
                <a:latin typeface="Calibri"/>
              </a:rPr>
              <a:t>	1</a:t>
            </a:r>
            <a:r>
              <a:rPr lang="tr-TR" dirty="0">
                <a:latin typeface="Calibri"/>
              </a:rPr>
              <a:t>. Doğuştan gelen özellikler</a:t>
            </a:r>
          </a:p>
          <a:p>
            <a:pPr marL="82296" indent="0">
              <a:buNone/>
            </a:pPr>
            <a:r>
              <a:rPr lang="tr-TR" dirty="0" smtClean="0">
                <a:latin typeface="Calibri"/>
              </a:rPr>
              <a:t>	2</a:t>
            </a:r>
            <a:r>
              <a:rPr lang="tr-TR" dirty="0">
                <a:latin typeface="Calibri"/>
              </a:rPr>
              <a:t>. Eğitim yoluyla kazanılan özellikler</a:t>
            </a:r>
          </a:p>
          <a:p>
            <a:r>
              <a:rPr lang="tr-TR" dirty="0">
                <a:latin typeface="Calibri"/>
              </a:rPr>
              <a:t>Yeteneksiz gibi görünen bazı insanlar uygun eğitim ortamlarında aldıkları </a:t>
            </a:r>
            <a:r>
              <a:rPr lang="tr-TR" dirty="0" smtClean="0">
                <a:latin typeface="Calibri"/>
              </a:rPr>
              <a:t>eğitimle başarıya </a:t>
            </a:r>
            <a:r>
              <a:rPr lang="tr-TR" dirty="0">
                <a:latin typeface="Calibri"/>
              </a:rPr>
              <a:t>ulaşabilirler.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23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Verimli Ders Çalışma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	AMAÇ</a:t>
            </a:r>
            <a:endParaRPr lang="tr-TR" b="1" dirty="0">
              <a:latin typeface="Calibri-Bold"/>
            </a:endParaRPr>
          </a:p>
          <a:p>
            <a:r>
              <a:rPr lang="tr-TR" dirty="0">
                <a:latin typeface="Calibri"/>
              </a:rPr>
              <a:t>Amaçsız insan rüzgâra kapılan yaprak gibidir. Rüzgârın estiği yöne doğru </a:t>
            </a:r>
            <a:r>
              <a:rPr lang="tr-TR" dirty="0" smtClean="0">
                <a:latin typeface="Calibri"/>
              </a:rPr>
              <a:t>savrulup gider</a:t>
            </a:r>
            <a:r>
              <a:rPr lang="tr-TR" dirty="0">
                <a:latin typeface="Calibri"/>
              </a:rPr>
              <a:t>. İnsanın amaçları olmazsa öğrenme işi de zorlaşır. Bu nedenle öğrenmeye </a:t>
            </a:r>
            <a:r>
              <a:rPr lang="tr-TR" dirty="0" smtClean="0">
                <a:latin typeface="Calibri"/>
              </a:rPr>
              <a:t>başlamadan önce </a:t>
            </a:r>
            <a:r>
              <a:rPr lang="tr-TR" dirty="0">
                <a:latin typeface="Calibri"/>
              </a:rPr>
              <a:t>mutlaka bir amaç belirlemelisiniz. Bunun için;</a:t>
            </a:r>
          </a:p>
          <a:p>
            <a:r>
              <a:rPr lang="tr-TR" dirty="0">
                <a:latin typeface="Calibri"/>
              </a:rPr>
              <a:t>Neyim?</a:t>
            </a:r>
          </a:p>
          <a:p>
            <a:r>
              <a:rPr lang="tr-TR" dirty="0">
                <a:latin typeface="Calibri"/>
              </a:rPr>
              <a:t>Ne olmak istiyorum? Sorularının cevabını bulmamız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53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Verimli Ders Çalışma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		BİLGİ</a:t>
            </a:r>
            <a:endParaRPr lang="tr-TR" b="1" dirty="0">
              <a:latin typeface="Calibri-Bold"/>
            </a:endParaRPr>
          </a:p>
          <a:p>
            <a:r>
              <a:rPr lang="tr-TR" dirty="0">
                <a:latin typeface="Calibri"/>
              </a:rPr>
              <a:t>Bilginin anlamı bir işin nasıl yapılacağının bilinmesidir.</a:t>
            </a:r>
          </a:p>
          <a:p>
            <a:r>
              <a:rPr lang="tr-TR" dirty="0">
                <a:latin typeface="Calibri"/>
              </a:rPr>
              <a:t>Bunun için bilimsel yollardan öğrenmeyi bilmemiz yani öğrenmeyi </a:t>
            </a:r>
            <a:r>
              <a:rPr lang="tr-TR" dirty="0" smtClean="0">
                <a:latin typeface="Calibri"/>
              </a:rPr>
              <a:t>öğrenmemiz gerekir</a:t>
            </a:r>
            <a:r>
              <a:rPr lang="tr-TR" dirty="0">
                <a:latin typeface="Calibri"/>
              </a:rPr>
              <a:t>.</a:t>
            </a:r>
          </a:p>
          <a:p>
            <a:r>
              <a:rPr lang="tr-TR" dirty="0">
                <a:latin typeface="Calibri"/>
              </a:rPr>
              <a:t>Kısacası öğrenme yöntemlerini bilmeliyiz.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39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Verimli Ders Çalışma Yöntemleri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331640" y="4509120"/>
            <a:ext cx="7498080" cy="2053208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		UYGULAMA</a:t>
            </a:r>
            <a:endParaRPr lang="tr-TR" b="1" dirty="0">
              <a:latin typeface="Calibri-Bold"/>
            </a:endParaRPr>
          </a:p>
          <a:p>
            <a:r>
              <a:rPr lang="tr-TR" dirty="0">
                <a:latin typeface="Calibri"/>
              </a:rPr>
              <a:t>Verimli ders çalışma yöntemlerinde bazı uygulama kuralları vardır.</a:t>
            </a:r>
          </a:p>
          <a:p>
            <a:r>
              <a:rPr lang="tr-TR" dirty="0">
                <a:latin typeface="Calibri"/>
              </a:rPr>
              <a:t>Bunlara dikkat etmek başarımız için temel teşkil eder.</a:t>
            </a:r>
            <a:endParaRPr lang="tr-TR" dirty="0"/>
          </a:p>
        </p:txBody>
      </p:sp>
      <p:pic>
        <p:nvPicPr>
          <p:cNvPr id="11269" name="Picture 5" descr="C:\Users\Mekansız\Desktop\Ekran Alıntısı..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8088"/>
            <a:ext cx="5256584" cy="28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331640" y="260648"/>
            <a:ext cx="44644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Verimli Ders Çalışma Yöntemleri</a:t>
            </a:r>
            <a:endParaRPr lang="tr-TR" dirty="0"/>
          </a:p>
        </p:txBody>
      </p:sp>
      <p:cxnSp>
        <p:nvCxnSpPr>
          <p:cNvPr id="11" name="Düz Bağlayıcı 10"/>
          <p:cNvCxnSpPr/>
          <p:nvPr/>
        </p:nvCxnSpPr>
        <p:spPr>
          <a:xfrm>
            <a:off x="1475656" y="1052736"/>
            <a:ext cx="0" cy="3888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1475656" y="1772816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1475656" y="2780928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1475656" y="4005064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1475656" y="4941168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Yuvarlatılmış Dikdörtgen 20"/>
          <p:cNvSpPr/>
          <p:nvPr/>
        </p:nvSpPr>
        <p:spPr>
          <a:xfrm>
            <a:off x="2771800" y="1556792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Yetenek</a:t>
            </a:r>
            <a:endParaRPr lang="tr-TR" dirty="0"/>
          </a:p>
        </p:txBody>
      </p:sp>
      <p:sp>
        <p:nvSpPr>
          <p:cNvPr id="22" name="Yuvarlatılmış Dikdörtgen 21"/>
          <p:cNvSpPr/>
          <p:nvPr/>
        </p:nvSpPr>
        <p:spPr>
          <a:xfrm>
            <a:off x="2771800" y="2564904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23" name="Yuvarlatılmış Dikdörtgen 22"/>
          <p:cNvSpPr/>
          <p:nvPr/>
        </p:nvSpPr>
        <p:spPr>
          <a:xfrm>
            <a:off x="2771800" y="3789040"/>
            <a:ext cx="32403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Bilgi</a:t>
            </a:r>
            <a:endParaRPr lang="tr-TR" dirty="0"/>
          </a:p>
        </p:txBody>
      </p:sp>
      <p:sp>
        <p:nvSpPr>
          <p:cNvPr id="24" name="Yuvarlatılmış Dikdörtgen 23"/>
          <p:cNvSpPr/>
          <p:nvPr/>
        </p:nvSpPr>
        <p:spPr>
          <a:xfrm>
            <a:off x="2771800" y="4725144"/>
            <a:ext cx="32403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Uygulama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78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6400800" cy="179256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solidFill>
                  <a:schemeClr val="bg1"/>
                </a:solidFill>
              </a:rPr>
              <a:t>Etkili Ders Çalışma Teknikleri</a:t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7318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1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Verimli Ders Çalışma Teknikleri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>
                <a:latin typeface="Calibri"/>
              </a:rPr>
              <a:t>Okul programlarınıza uygun olarak;</a:t>
            </a:r>
          </a:p>
          <a:p>
            <a:pPr marL="82296" indent="0">
              <a:buNone/>
            </a:pPr>
            <a:r>
              <a:rPr lang="tr-TR" dirty="0" smtClean="0">
                <a:latin typeface="Wingdings-Regular"/>
              </a:rPr>
              <a:t>     </a:t>
            </a:r>
            <a:r>
              <a:rPr lang="nn-NO" dirty="0" smtClean="0">
                <a:latin typeface="Calibri"/>
              </a:rPr>
              <a:t>Yatmadan </a:t>
            </a:r>
            <a:r>
              <a:rPr lang="nn-NO" dirty="0">
                <a:latin typeface="Calibri"/>
              </a:rPr>
              <a:t>önce mutlaka ertesi günün derslerini bir saat </a:t>
            </a:r>
            <a:r>
              <a:rPr lang="nn-NO" dirty="0" smtClean="0">
                <a:latin typeface="Calibri"/>
              </a:rPr>
              <a:t>kontrol</a:t>
            </a:r>
            <a:r>
              <a:rPr lang="tr-TR" dirty="0" smtClean="0">
                <a:latin typeface="Calibri"/>
              </a:rPr>
              <a:t> ederek </a:t>
            </a:r>
            <a:r>
              <a:rPr lang="tr-TR" dirty="0">
                <a:latin typeface="Calibri"/>
              </a:rPr>
              <a:t>yatmalıyız. Çünkü uyku sırasında unutma en azdır.</a:t>
            </a:r>
          </a:p>
          <a:p>
            <a:r>
              <a:rPr lang="tr-TR" dirty="0" smtClean="0">
                <a:latin typeface="Calibri"/>
              </a:rPr>
              <a:t>Okuldaki </a:t>
            </a:r>
            <a:r>
              <a:rPr lang="tr-TR" dirty="0">
                <a:latin typeface="Calibri"/>
              </a:rPr>
              <a:t>her derste dört unsura dikkat ediniz. Bunlar;</a:t>
            </a:r>
          </a:p>
          <a:p>
            <a:pPr marL="82296" indent="0">
              <a:buNone/>
            </a:pPr>
            <a:r>
              <a:rPr lang="tr-TR" dirty="0" smtClean="0">
                <a:latin typeface="TimesNewRomanPSMT"/>
              </a:rPr>
              <a:t>	1</a:t>
            </a:r>
            <a:r>
              <a:rPr lang="tr-TR" dirty="0">
                <a:latin typeface="TimesNewRomanPSMT"/>
              </a:rPr>
              <a:t>. </a:t>
            </a:r>
            <a:r>
              <a:rPr lang="tr-TR" dirty="0">
                <a:latin typeface="Calibri"/>
              </a:rPr>
              <a:t>Dersi derste dinleyiniz.</a:t>
            </a:r>
          </a:p>
          <a:p>
            <a:pPr marL="82296" indent="0">
              <a:buNone/>
            </a:pPr>
            <a:r>
              <a:rPr lang="tr-TR" dirty="0" smtClean="0">
                <a:latin typeface="TimesNewRomanPSMT"/>
              </a:rPr>
              <a:t>	2</a:t>
            </a:r>
            <a:r>
              <a:rPr lang="tr-TR" dirty="0">
                <a:latin typeface="TimesNewRomanPSMT"/>
              </a:rPr>
              <a:t>. </a:t>
            </a:r>
            <a:r>
              <a:rPr lang="tr-TR" dirty="0">
                <a:latin typeface="Calibri"/>
              </a:rPr>
              <a:t>Anlamadığınız yerleri sorunuz.</a:t>
            </a:r>
          </a:p>
          <a:p>
            <a:pPr marL="82296" indent="0">
              <a:buNone/>
            </a:pPr>
            <a:r>
              <a:rPr lang="tr-TR" dirty="0" smtClean="0">
                <a:latin typeface="TimesNewRomanPSMT"/>
              </a:rPr>
              <a:t>	3</a:t>
            </a:r>
            <a:r>
              <a:rPr lang="tr-TR" dirty="0">
                <a:latin typeface="TimesNewRomanPSMT"/>
              </a:rPr>
              <a:t>. </a:t>
            </a:r>
            <a:r>
              <a:rPr lang="tr-TR" dirty="0">
                <a:latin typeface="Calibri"/>
              </a:rPr>
              <a:t>Dersi anlayacağınız şekilde kısa cümlelerle </a:t>
            </a:r>
            <a:r>
              <a:rPr lang="tr-TR" dirty="0" smtClean="0">
                <a:latin typeface="Calibri"/>
              </a:rPr>
              <a:t>	not </a:t>
            </a:r>
            <a:r>
              <a:rPr lang="tr-TR" dirty="0">
                <a:latin typeface="Calibri"/>
              </a:rPr>
              <a:t>alınız.</a:t>
            </a:r>
          </a:p>
          <a:p>
            <a:pPr marL="82296" indent="0">
              <a:buNone/>
            </a:pPr>
            <a:r>
              <a:rPr lang="tr-TR" dirty="0" smtClean="0">
                <a:latin typeface="TimesNewRomanPSMT"/>
              </a:rPr>
              <a:t>	4</a:t>
            </a:r>
            <a:r>
              <a:rPr lang="tr-TR" dirty="0">
                <a:latin typeface="TimesNewRomanPSMT"/>
              </a:rPr>
              <a:t>. </a:t>
            </a:r>
            <a:r>
              <a:rPr lang="tr-TR" dirty="0">
                <a:latin typeface="Calibri"/>
              </a:rPr>
              <a:t>Arkadaşlarınızla boş zamanlarınızda </a:t>
            </a:r>
            <a:r>
              <a:rPr lang="tr-TR" dirty="0" smtClean="0">
                <a:latin typeface="Calibri"/>
              </a:rPr>
              <a:t>	konuyla </a:t>
            </a:r>
            <a:r>
              <a:rPr lang="tr-TR" dirty="0">
                <a:latin typeface="Calibri"/>
              </a:rPr>
              <a:t>ilgili kısa tartışmalar yapınız.</a:t>
            </a:r>
            <a:endParaRPr lang="tr-TR" dirty="0"/>
          </a:p>
        </p:txBody>
      </p:sp>
      <p:pic>
        <p:nvPicPr>
          <p:cNvPr id="12290" name="Picture 2" descr="C:\Users\Mekansız\Desktop\Ekran Alıntısı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8" y="4797152"/>
            <a:ext cx="1763444" cy="15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907704" y="476672"/>
            <a:ext cx="54006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Verimli Ders Çalışma Teknikleri</a:t>
            </a:r>
            <a:endParaRPr lang="tr-TR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2195736" y="1196752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2195736" y="170080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195736" y="249289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2195736" y="357301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2231740" y="443711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Yuvarlatılmış Dikdörtgen 15"/>
          <p:cNvSpPr/>
          <p:nvPr/>
        </p:nvSpPr>
        <p:spPr>
          <a:xfrm>
            <a:off x="3707904" y="1484784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 Dışı Zamanlar</a:t>
            </a:r>
            <a:endParaRPr lang="tr-TR" dirty="0"/>
          </a:p>
        </p:txBody>
      </p:sp>
      <p:sp>
        <p:nvSpPr>
          <p:cNvPr id="18" name="Yuvarlatılmış Dikdörtgen 17"/>
          <p:cNvSpPr/>
          <p:nvPr/>
        </p:nvSpPr>
        <p:spPr>
          <a:xfrm>
            <a:off x="3739379" y="2276872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Hafta Sonu Çalışmalar</a:t>
            </a:r>
            <a:endParaRPr lang="tr-TR" dirty="0"/>
          </a:p>
        </p:txBody>
      </p:sp>
      <p:sp>
        <p:nvSpPr>
          <p:cNvPr id="19" name="Yuvarlatılmış Dikdörtgen 18"/>
          <p:cNvSpPr/>
          <p:nvPr/>
        </p:nvSpPr>
        <p:spPr>
          <a:xfrm>
            <a:off x="3635896" y="3356992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Aylık Çalışmalar</a:t>
            </a:r>
            <a:endParaRPr lang="tr-TR" dirty="0"/>
          </a:p>
        </p:txBody>
      </p:sp>
      <p:sp>
        <p:nvSpPr>
          <p:cNvPr id="20" name="Yuvarlatılmış Dikdörtgen 19"/>
          <p:cNvSpPr/>
          <p:nvPr/>
        </p:nvSpPr>
        <p:spPr>
          <a:xfrm>
            <a:off x="3635896" y="4221088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 Aylık Çalışmalar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15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2585368" y="620688"/>
            <a:ext cx="46805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Verimli Çalışmanın İlkeleri</a:t>
            </a:r>
            <a:endParaRPr lang="tr-TR" sz="3200" dirty="0"/>
          </a:p>
        </p:txBody>
      </p:sp>
      <p:cxnSp>
        <p:nvCxnSpPr>
          <p:cNvPr id="14" name="Düz Bağlayıcı 13"/>
          <p:cNvCxnSpPr>
            <a:stCxn id="6" idx="2"/>
          </p:cNvCxnSpPr>
          <p:nvPr/>
        </p:nvCxnSpPr>
        <p:spPr>
          <a:xfrm>
            <a:off x="4925628" y="14847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H="1">
            <a:off x="1691680" y="1988840"/>
            <a:ext cx="3233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1691680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Yuvarlatılmış Dikdörtgen 18"/>
          <p:cNvSpPr/>
          <p:nvPr/>
        </p:nvSpPr>
        <p:spPr>
          <a:xfrm>
            <a:off x="1043608" y="263691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Dersten Önce Uyulması Gereken İlkeler</a:t>
            </a:r>
            <a:endParaRPr lang="tr-TR" dirty="0"/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4925628" y="1988840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Yuvarlatılmış Dikdörtgen 23"/>
          <p:cNvSpPr/>
          <p:nvPr/>
        </p:nvSpPr>
        <p:spPr>
          <a:xfrm>
            <a:off x="3485468" y="3789040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 Esnasında Uyulması Gereken İlkeler</a:t>
            </a:r>
            <a:endParaRPr lang="tr-TR" dirty="0"/>
          </a:p>
        </p:txBody>
      </p:sp>
      <p:cxnSp>
        <p:nvCxnSpPr>
          <p:cNvPr id="26" name="Düz Bağlayıcı 25"/>
          <p:cNvCxnSpPr/>
          <p:nvPr/>
        </p:nvCxnSpPr>
        <p:spPr>
          <a:xfrm>
            <a:off x="4925628" y="1988840"/>
            <a:ext cx="2742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7668344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Yuvarlatılmış Dikdörtgen 30"/>
          <p:cNvSpPr/>
          <p:nvPr/>
        </p:nvSpPr>
        <p:spPr>
          <a:xfrm>
            <a:off x="5724128" y="2636912"/>
            <a:ext cx="3168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Dersten Sonra Uyulması Gereken İlkeler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23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Verimli Ders Çalışma Teknikleri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	</a:t>
            </a:r>
          </a:p>
          <a:p>
            <a:pPr marL="82296" indent="0">
              <a:buNone/>
            </a:pPr>
            <a:r>
              <a:rPr lang="tr-TR" b="1" dirty="0">
                <a:latin typeface="Calibri-Bold"/>
              </a:rPr>
              <a:t>	</a:t>
            </a:r>
            <a:r>
              <a:rPr lang="tr-TR" b="1" dirty="0" smtClean="0">
                <a:latin typeface="Calibri-Bold"/>
              </a:rPr>
              <a:t>	DERS </a:t>
            </a:r>
            <a:r>
              <a:rPr lang="tr-TR" b="1" dirty="0">
                <a:latin typeface="Calibri-Bold"/>
              </a:rPr>
              <a:t>DIŞI </a:t>
            </a:r>
            <a:r>
              <a:rPr lang="tr-TR" b="1" dirty="0" smtClean="0">
                <a:latin typeface="Calibri-Bold"/>
              </a:rPr>
              <a:t>ZAMANLAR</a:t>
            </a:r>
          </a:p>
          <a:p>
            <a:pPr marL="82296" indent="0">
              <a:buNone/>
            </a:pPr>
            <a:endParaRPr lang="tr-TR" b="1" dirty="0">
              <a:latin typeface="Calibri-Bold"/>
            </a:endParaRPr>
          </a:p>
          <a:p>
            <a:pPr marL="82296" indent="0">
              <a:buNone/>
            </a:pPr>
            <a:r>
              <a:rPr lang="tr-TR" dirty="0" smtClean="0">
                <a:latin typeface="Calibri"/>
              </a:rPr>
              <a:t>Okuldan </a:t>
            </a:r>
            <a:r>
              <a:rPr lang="tr-TR" dirty="0">
                <a:latin typeface="Calibri"/>
              </a:rPr>
              <a:t>gelince 1 - 1,5 saat dinleniniz.</a:t>
            </a:r>
          </a:p>
          <a:p>
            <a:r>
              <a:rPr lang="tr-TR" dirty="0" smtClean="0">
                <a:latin typeface="Calibri"/>
              </a:rPr>
              <a:t>1 </a:t>
            </a:r>
            <a:r>
              <a:rPr lang="tr-TR" dirty="0">
                <a:latin typeface="Calibri"/>
              </a:rPr>
              <a:t>saat günlük ders tekrarı yapınız. Bunun için derslerde aldığınız notları kullanınız.</a:t>
            </a:r>
          </a:p>
          <a:p>
            <a:r>
              <a:rPr lang="tr-TR" dirty="0" smtClean="0">
                <a:latin typeface="Calibri"/>
              </a:rPr>
              <a:t>Kalan </a:t>
            </a:r>
            <a:r>
              <a:rPr lang="tr-TR" dirty="0">
                <a:latin typeface="Calibri"/>
              </a:rPr>
              <a:t>zamanınızın bir bölümünü sosyal etkinliklere ayrınız. Bu süreyi gereksiz </a:t>
            </a:r>
            <a:r>
              <a:rPr lang="tr-TR" dirty="0" smtClean="0">
                <a:latin typeface="Calibri"/>
              </a:rPr>
              <a:t>yere uzatmayınız</a:t>
            </a:r>
            <a:r>
              <a:rPr lang="tr-TR" dirty="0">
                <a:latin typeface="Calibri"/>
              </a:rPr>
              <a:t>.</a:t>
            </a:r>
          </a:p>
          <a:p>
            <a:r>
              <a:rPr lang="tr-TR" dirty="0" smtClean="0">
                <a:latin typeface="Calibri"/>
              </a:rPr>
              <a:t>Yemekten </a:t>
            </a:r>
            <a:r>
              <a:rPr lang="tr-TR" dirty="0">
                <a:latin typeface="Calibri"/>
              </a:rPr>
              <a:t>sonra ödevlerinizi yapınız ve artan zamanda TV programları izleyiniz </a:t>
            </a:r>
            <a:r>
              <a:rPr lang="tr-TR" dirty="0" smtClean="0">
                <a:latin typeface="Calibri"/>
              </a:rPr>
              <a:t>ve seçici </a:t>
            </a:r>
            <a:r>
              <a:rPr lang="tr-TR" dirty="0">
                <a:latin typeface="Calibri"/>
              </a:rPr>
              <a:t>davranınız.</a:t>
            </a:r>
          </a:p>
          <a:p>
            <a:r>
              <a:rPr lang="tr-TR" dirty="0" smtClean="0">
                <a:latin typeface="Calibri"/>
              </a:rPr>
              <a:t>Yatmadan </a:t>
            </a:r>
            <a:r>
              <a:rPr lang="tr-TR" dirty="0">
                <a:latin typeface="Calibri"/>
              </a:rPr>
              <a:t>önce 1 saat ertesi günün programına çalışarak uyuyunuz.</a:t>
            </a:r>
          </a:p>
          <a:p>
            <a:r>
              <a:rPr lang="tr-TR" dirty="0" smtClean="0">
                <a:latin typeface="Calibri"/>
              </a:rPr>
              <a:t>Uyku </a:t>
            </a:r>
            <a:r>
              <a:rPr lang="tr-TR" dirty="0">
                <a:latin typeface="Calibri"/>
              </a:rPr>
              <a:t>saatinizi günlük 8 saat olarak planlayınız</a:t>
            </a:r>
            <a:r>
              <a:rPr lang="tr-TR" dirty="0" smtClean="0">
                <a:latin typeface="Calibri"/>
              </a:rPr>
              <a:t>.</a:t>
            </a:r>
            <a:endParaRPr lang="tr-T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Verimli Ders Çalışma Teknikleri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	HAFTA </a:t>
            </a:r>
            <a:r>
              <a:rPr lang="tr-TR" b="1" dirty="0">
                <a:latin typeface="Calibri-Bold"/>
              </a:rPr>
              <a:t>SONU ÇALIŞMALARI</a:t>
            </a:r>
          </a:p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Cumartesi</a:t>
            </a:r>
            <a:endParaRPr lang="tr-TR" b="1" dirty="0">
              <a:latin typeface="Calibri-Bold"/>
            </a:endParaRPr>
          </a:p>
          <a:p>
            <a:r>
              <a:rPr lang="tr-TR" dirty="0" smtClean="0">
                <a:latin typeface="Calibri"/>
              </a:rPr>
              <a:t>Sabah </a:t>
            </a:r>
            <a:r>
              <a:rPr lang="tr-TR" dirty="0">
                <a:latin typeface="Calibri"/>
              </a:rPr>
              <a:t>kahvaltısından sonra iki dersi haftalık tekrar yapınız.</a:t>
            </a:r>
          </a:p>
          <a:p>
            <a:r>
              <a:rPr lang="tr-TR" dirty="0" smtClean="0">
                <a:latin typeface="Calibri"/>
              </a:rPr>
              <a:t>Bu </a:t>
            </a:r>
            <a:r>
              <a:rPr lang="tr-TR" dirty="0">
                <a:latin typeface="Calibri"/>
              </a:rPr>
              <a:t>derslerin birinin sayısal birinin sözel olmasına dikkat ediniz.</a:t>
            </a:r>
          </a:p>
          <a:p>
            <a:r>
              <a:rPr lang="tr-TR" dirty="0" smtClean="0">
                <a:latin typeface="Calibri"/>
              </a:rPr>
              <a:t>Saat </a:t>
            </a:r>
            <a:r>
              <a:rPr lang="tr-TR" dirty="0">
                <a:latin typeface="Calibri"/>
              </a:rPr>
              <a:t>16.00’dan sonra yine aynı şekilde iki dersin tekrarını yapınız.</a:t>
            </a:r>
          </a:p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Pazar</a:t>
            </a:r>
            <a:endParaRPr lang="tr-TR" b="1" dirty="0">
              <a:latin typeface="Calibri-Bold"/>
            </a:endParaRPr>
          </a:p>
          <a:p>
            <a:r>
              <a:rPr lang="tr-TR" dirty="0" smtClean="0">
                <a:latin typeface="Calibri"/>
              </a:rPr>
              <a:t>Cumartesi </a:t>
            </a:r>
            <a:r>
              <a:rPr lang="tr-TR" dirty="0">
                <a:latin typeface="Calibri"/>
              </a:rPr>
              <a:t>gününün programını Pazar günü için de aynen tatbik ediniz.</a:t>
            </a:r>
          </a:p>
          <a:p>
            <a:r>
              <a:rPr lang="tr-TR" dirty="0" smtClean="0">
                <a:latin typeface="Calibri"/>
              </a:rPr>
              <a:t>Yatmadan </a:t>
            </a:r>
            <a:r>
              <a:rPr lang="tr-TR" dirty="0">
                <a:latin typeface="Calibri"/>
              </a:rPr>
              <a:t>önce okul programlarınıza uygun olarak 1 saatlik çalışma yapınız.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7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Verimli Ders Çalışma Teknikleri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</a:t>
            </a:r>
          </a:p>
          <a:p>
            <a:pPr marL="82296" indent="0">
              <a:buNone/>
            </a:pPr>
            <a:r>
              <a:rPr lang="tr-TR" b="1" dirty="0">
                <a:latin typeface="Calibri-Bold"/>
              </a:rPr>
              <a:t>		</a:t>
            </a:r>
            <a:r>
              <a:rPr lang="tr-TR" b="1" dirty="0" smtClean="0">
                <a:latin typeface="Calibri-Bold"/>
              </a:rPr>
              <a:t>AYLIK </a:t>
            </a:r>
            <a:r>
              <a:rPr lang="tr-TR" b="1" dirty="0">
                <a:latin typeface="Calibri-Bold"/>
              </a:rPr>
              <a:t>ÇALIŞMALAR</a:t>
            </a:r>
          </a:p>
          <a:p>
            <a:r>
              <a:rPr lang="tr-TR" dirty="0" smtClean="0">
                <a:latin typeface="Calibri"/>
              </a:rPr>
              <a:t>Her </a:t>
            </a:r>
            <a:r>
              <a:rPr lang="tr-TR" dirty="0">
                <a:latin typeface="Calibri"/>
              </a:rPr>
              <a:t>ay mutlaka aylık tekrarlarınızı Cumartesi ve Pazar günleri programları gibi </a:t>
            </a:r>
            <a:r>
              <a:rPr lang="tr-TR" dirty="0" smtClean="0">
                <a:latin typeface="Calibri"/>
              </a:rPr>
              <a:t>tekrar ediniz</a:t>
            </a:r>
            <a:r>
              <a:rPr lang="tr-TR" dirty="0">
                <a:latin typeface="Calibri"/>
              </a:rPr>
              <a:t>.</a:t>
            </a:r>
          </a:p>
          <a:p>
            <a:r>
              <a:rPr lang="tr-TR" dirty="0" smtClean="0">
                <a:latin typeface="Calibri"/>
              </a:rPr>
              <a:t>Bu </a:t>
            </a:r>
            <a:r>
              <a:rPr lang="tr-TR" dirty="0">
                <a:latin typeface="Calibri"/>
              </a:rPr>
              <a:t>tekrarlarınızda süreyi ders için 1 saat uygulayınız.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86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Verimli Ders Çalışma Teknikleri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tr-TR" b="1" dirty="0" smtClean="0">
                <a:latin typeface="Calibri-Bold"/>
              </a:rPr>
              <a:t>		3 </a:t>
            </a:r>
            <a:r>
              <a:rPr lang="tr-TR" b="1" dirty="0">
                <a:latin typeface="Calibri-Bold"/>
              </a:rPr>
              <a:t>AYLIK ÇALIŞMALAR</a:t>
            </a:r>
          </a:p>
          <a:p>
            <a:r>
              <a:rPr lang="tr-TR" dirty="0" smtClean="0">
                <a:latin typeface="Calibri"/>
              </a:rPr>
              <a:t>3 </a:t>
            </a:r>
            <a:r>
              <a:rPr lang="tr-TR" dirty="0">
                <a:latin typeface="Calibri"/>
              </a:rPr>
              <a:t>ayda bir hafta sonunuzu genel tekrar için ayırınız.</a:t>
            </a:r>
          </a:p>
          <a:p>
            <a:r>
              <a:rPr lang="tr-TR" dirty="0" smtClean="0">
                <a:latin typeface="Calibri"/>
              </a:rPr>
              <a:t>Bu </a:t>
            </a:r>
            <a:r>
              <a:rPr lang="tr-TR" dirty="0">
                <a:latin typeface="Calibri"/>
              </a:rPr>
              <a:t>tekrarlarda aylık tekrar sisteminde kullandığınız çalışmalardan yararlanınız.</a:t>
            </a:r>
          </a:p>
          <a:p>
            <a:r>
              <a:rPr lang="tr-TR" dirty="0" smtClean="0">
                <a:latin typeface="Calibri"/>
              </a:rPr>
              <a:t>Her </a:t>
            </a:r>
            <a:r>
              <a:rPr lang="tr-TR" dirty="0">
                <a:latin typeface="Calibri"/>
              </a:rPr>
              <a:t>ders için 1 saatlik zaman ayırınız</a:t>
            </a:r>
          </a:p>
          <a:p>
            <a:r>
              <a:rPr lang="tr-TR" dirty="0" smtClean="0">
                <a:latin typeface="Calibri"/>
              </a:rPr>
              <a:t>Bu </a:t>
            </a:r>
            <a:r>
              <a:rPr lang="tr-TR" dirty="0">
                <a:latin typeface="Calibri"/>
              </a:rPr>
              <a:t>çalışmalarda derslerde tutmuş olduğunuz notlar size en büyük yardımcı olacaktır.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5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6400800" cy="179256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solidFill>
                  <a:schemeClr val="bg1"/>
                </a:solidFill>
              </a:rPr>
              <a:t>Etkili Ders Çalışma Teknikleri</a:t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8419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7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2585368" y="620688"/>
            <a:ext cx="46805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prstClr val="white"/>
                </a:solidFill>
              </a:rPr>
              <a:t>Verimli Çalışmanın İlkeleri</a:t>
            </a:r>
            <a:endParaRPr lang="tr-TR" sz="3200" dirty="0">
              <a:solidFill>
                <a:prstClr val="white"/>
              </a:solidFill>
            </a:endParaRPr>
          </a:p>
        </p:txBody>
      </p:sp>
      <p:cxnSp>
        <p:nvCxnSpPr>
          <p:cNvPr id="14" name="Düz Bağlayıcı 13"/>
          <p:cNvCxnSpPr>
            <a:stCxn id="6" idx="2"/>
          </p:cNvCxnSpPr>
          <p:nvPr/>
        </p:nvCxnSpPr>
        <p:spPr>
          <a:xfrm>
            <a:off x="4925628" y="14847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H="1">
            <a:off x="1691680" y="1988840"/>
            <a:ext cx="3233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1691680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Yuvarlatılmış Dikdörtgen 18"/>
          <p:cNvSpPr/>
          <p:nvPr/>
        </p:nvSpPr>
        <p:spPr>
          <a:xfrm>
            <a:off x="1043608" y="263691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Dersten Önce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4925628" y="1988840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Yuvarlatılmış Dikdörtgen 23"/>
          <p:cNvSpPr/>
          <p:nvPr/>
        </p:nvSpPr>
        <p:spPr>
          <a:xfrm>
            <a:off x="3485468" y="3789040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 Esnasında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26" name="Düz Bağlayıcı 25"/>
          <p:cNvCxnSpPr/>
          <p:nvPr/>
        </p:nvCxnSpPr>
        <p:spPr>
          <a:xfrm>
            <a:off x="4925628" y="1988840"/>
            <a:ext cx="2742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7668344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Yuvarlatılmış Dikdörtgen 30"/>
          <p:cNvSpPr/>
          <p:nvPr/>
        </p:nvSpPr>
        <p:spPr>
          <a:xfrm>
            <a:off x="5724128" y="2636912"/>
            <a:ext cx="3168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Dersten Sonra Uyulması Gereken İlkeler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331640" y="260648"/>
            <a:ext cx="44644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Verimli Ders Çalışma Yöntemleri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>
            <a:off x="1475656" y="1052736"/>
            <a:ext cx="0" cy="3888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1475656" y="1772816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1475656" y="2780928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1475656" y="4005064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1475656" y="4941168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Yuvarlatılmış Dikdörtgen 20"/>
          <p:cNvSpPr/>
          <p:nvPr/>
        </p:nvSpPr>
        <p:spPr>
          <a:xfrm>
            <a:off x="2771800" y="1556792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Yetenek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2771800" y="2564904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Amaç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2771800" y="3789040"/>
            <a:ext cx="32403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Bilgi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2771800" y="4725144"/>
            <a:ext cx="32403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Uygulama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907704" y="476672"/>
            <a:ext cx="54006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Verimli Ders Çalışma Teknikleri</a:t>
            </a:r>
            <a:endParaRPr lang="tr-TR" dirty="0">
              <a:solidFill>
                <a:prstClr val="white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2195736" y="1196752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2195736" y="170080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195736" y="249289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2195736" y="357301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2231740" y="443711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Yuvarlatılmış Dikdörtgen 15"/>
          <p:cNvSpPr/>
          <p:nvPr/>
        </p:nvSpPr>
        <p:spPr>
          <a:xfrm>
            <a:off x="3707904" y="1484784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Ders Dışı Zamanlar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3739379" y="2276872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Hafta Sonu Çalışmalar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3635896" y="3356992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Aylık Çalışmalar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3635896" y="4221088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3 Aylık Çalışmalar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5650" y="260350"/>
            <a:ext cx="8388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00CC99"/>
              </a:buClr>
              <a:buFontTx/>
              <a:buNone/>
            </a:pPr>
            <a:r>
              <a:rPr lang="tr-TR" altLang="tr-TR" sz="6600" b="1" smtClean="0">
                <a:solidFill>
                  <a:srgbClr val="FFFF00"/>
                </a:solidFill>
                <a:latin typeface="Monotype Corsiva" pitchFamily="66" charset="0"/>
              </a:rPr>
              <a:t>BAŞARABİLMEK İÇİN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16013" y="1951038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00CC99"/>
              </a:buClr>
              <a:buFontTx/>
              <a:buNone/>
            </a:pPr>
            <a:r>
              <a:rPr lang="tr-TR" altLang="tr-TR" sz="3600" b="1" smtClean="0">
                <a:solidFill>
                  <a:srgbClr val="0066FF"/>
                </a:solidFill>
                <a:latin typeface="Tahoma" pitchFamily="34" charset="0"/>
              </a:rPr>
              <a:t>ÖNCELİKLE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16013" y="27432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00CC99"/>
              </a:buClr>
              <a:buFontTx/>
              <a:buNone/>
            </a:pPr>
            <a:r>
              <a:rPr lang="tr-TR" altLang="tr-TR" sz="3600" b="1" smtClean="0">
                <a:solidFill>
                  <a:srgbClr val="0066FF"/>
                </a:solidFill>
                <a:latin typeface="Tahoma" pitchFamily="34" charset="0"/>
              </a:rPr>
              <a:t>BAŞARACAĞINIZA</a:t>
            </a:r>
          </a:p>
        </p:txBody>
      </p:sp>
      <p:pic>
        <p:nvPicPr>
          <p:cNvPr id="10245" name="Picture 5" descr="PE016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989138"/>
            <a:ext cx="3773487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 descr="Kalp (Çitf)"/>
          <p:cNvSpPr>
            <a:spLocks noChangeArrowheads="1"/>
          </p:cNvSpPr>
          <p:nvPr/>
        </p:nvSpPr>
        <p:spPr bwMode="auto">
          <a:xfrm>
            <a:off x="1265238" y="3500438"/>
            <a:ext cx="2514600" cy="10668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4000" smtClean="0">
              <a:solidFill>
                <a:srgbClr val="00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36650" y="377825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00CC99"/>
              </a:buClr>
              <a:buFontTx/>
              <a:buNone/>
            </a:pPr>
            <a:r>
              <a:rPr lang="tr-TR" altLang="tr-TR" sz="3600" b="1" smtClean="0">
                <a:solidFill>
                  <a:srgbClr val="0066FF"/>
                </a:solidFill>
                <a:latin typeface="Tahoma" pitchFamily="34" charset="0"/>
              </a:rPr>
              <a:t>YÜREKTEN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23950" y="4941888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00CC99"/>
              </a:buClr>
              <a:buFontTx/>
              <a:buNone/>
            </a:pPr>
            <a:r>
              <a:rPr lang="tr-TR" altLang="tr-TR" sz="3600" b="1" smtClean="0">
                <a:solidFill>
                  <a:srgbClr val="0066FF"/>
                </a:solidFill>
                <a:latin typeface="Tahoma" pitchFamily="34" charset="0"/>
              </a:rPr>
              <a:t>İNANIN</a:t>
            </a:r>
          </a:p>
        </p:txBody>
      </p:sp>
    </p:spTree>
    <p:extLst>
      <p:ext uri="{BB962C8B-B14F-4D97-AF65-F5344CB8AC3E}">
        <p14:creationId xmlns:p14="http://schemas.microsoft.com/office/powerpoint/2010/main" val="29000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75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he Microsof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6" grpId="0" animBg="1"/>
      <p:bldP spid="10247" grpId="0" autoUpdateAnimBg="0"/>
      <p:bldP spid="1024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357563"/>
            <a:ext cx="5527675" cy="2735262"/>
          </a:xfrm>
          <a:noFill/>
        </p:spPr>
        <p:txBody>
          <a:bodyPr/>
          <a:lstStyle/>
          <a:p>
            <a:pPr eaLnBrk="1" hangingPunct="1"/>
            <a:r>
              <a:rPr lang="tr-TR" altLang="tr-TR" sz="3000" smtClean="0">
                <a:solidFill>
                  <a:srgbClr val="CCFFCC"/>
                </a:solidFill>
              </a:rPr>
              <a:t/>
            </a:r>
            <a:br>
              <a:rPr lang="tr-TR" altLang="tr-TR" sz="3000" smtClean="0">
                <a:solidFill>
                  <a:srgbClr val="CCFFCC"/>
                </a:solidFill>
              </a:rPr>
            </a:br>
            <a:r>
              <a:rPr lang="tr-TR" altLang="tr-TR" sz="3000" b="1" smtClean="0">
                <a:solidFill>
                  <a:srgbClr val="00B050"/>
                </a:solidFill>
              </a:rPr>
              <a:t>Edison</a:t>
            </a:r>
            <a:r>
              <a:rPr lang="tr-TR" altLang="tr-TR" sz="3000" smtClean="0">
                <a:solidFill>
                  <a:srgbClr val="00B050"/>
                </a:solidFill>
              </a:rPr>
              <a:t>:  </a:t>
            </a:r>
            <a:r>
              <a:rPr lang="tr-TR" altLang="tr-TR" sz="3000" smtClean="0">
                <a:solidFill>
                  <a:srgbClr val="FF9933"/>
                </a:solidFill>
              </a:rPr>
              <a:t>“Hayır, başarısız olmadık , yapmamamız gereken  700 şey öğrendik.”</a:t>
            </a:r>
            <a:r>
              <a:rPr lang="tr-TR" altLang="tr-TR" sz="3000" smtClean="0">
                <a:solidFill>
                  <a:srgbClr val="CCFFCC"/>
                </a:solidFill>
              </a:rPr>
              <a:t> </a:t>
            </a:r>
            <a:br>
              <a:rPr lang="tr-TR" altLang="tr-TR" sz="3000" smtClean="0">
                <a:solidFill>
                  <a:srgbClr val="CCFFCC"/>
                </a:solidFill>
              </a:rPr>
            </a:br>
            <a:r>
              <a:rPr lang="tr-TR" altLang="tr-TR" sz="2500" b="1" smtClean="0">
                <a:solidFill>
                  <a:srgbClr val="CCFFCC"/>
                </a:solidFill>
              </a:rPr>
              <a:t>diye cevap veriyor.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3357563"/>
            <a:ext cx="1914525" cy="2286000"/>
            <a:chOff x="4272" y="0"/>
            <a:chExt cx="1206" cy="1440"/>
          </a:xfrm>
        </p:grpSpPr>
        <p:sp>
          <p:nvSpPr>
            <p:cNvPr id="132104" name="Freeform 4"/>
            <p:cNvSpPr>
              <a:spLocks/>
            </p:cNvSpPr>
            <p:nvPr/>
          </p:nvSpPr>
          <p:spPr bwMode="auto">
            <a:xfrm>
              <a:off x="4305" y="833"/>
              <a:ext cx="1173" cy="607"/>
            </a:xfrm>
            <a:custGeom>
              <a:avLst/>
              <a:gdLst>
                <a:gd name="T0" fmla="*/ 726 w 1173"/>
                <a:gd name="T1" fmla="*/ 20 h 607"/>
                <a:gd name="T2" fmla="*/ 779 w 1173"/>
                <a:gd name="T3" fmla="*/ 49 h 607"/>
                <a:gd name="T4" fmla="*/ 837 w 1173"/>
                <a:gd name="T5" fmla="*/ 78 h 607"/>
                <a:gd name="T6" fmla="*/ 894 w 1173"/>
                <a:gd name="T7" fmla="*/ 115 h 607"/>
                <a:gd name="T8" fmla="*/ 947 w 1173"/>
                <a:gd name="T9" fmla="*/ 152 h 607"/>
                <a:gd name="T10" fmla="*/ 988 w 1173"/>
                <a:gd name="T11" fmla="*/ 180 h 607"/>
                <a:gd name="T12" fmla="*/ 1038 w 1173"/>
                <a:gd name="T13" fmla="*/ 213 h 607"/>
                <a:gd name="T14" fmla="*/ 1075 w 1173"/>
                <a:gd name="T15" fmla="*/ 246 h 607"/>
                <a:gd name="T16" fmla="*/ 1091 w 1173"/>
                <a:gd name="T17" fmla="*/ 279 h 607"/>
                <a:gd name="T18" fmla="*/ 1111 w 1173"/>
                <a:gd name="T19" fmla="*/ 336 h 607"/>
                <a:gd name="T20" fmla="*/ 1132 w 1173"/>
                <a:gd name="T21" fmla="*/ 414 h 607"/>
                <a:gd name="T22" fmla="*/ 1148 w 1173"/>
                <a:gd name="T23" fmla="*/ 492 h 607"/>
                <a:gd name="T24" fmla="*/ 1173 w 1173"/>
                <a:gd name="T25" fmla="*/ 607 h 607"/>
                <a:gd name="T26" fmla="*/ 0 w 1173"/>
                <a:gd name="T27" fmla="*/ 607 h 607"/>
                <a:gd name="T28" fmla="*/ 0 w 1173"/>
                <a:gd name="T29" fmla="*/ 115 h 607"/>
                <a:gd name="T30" fmla="*/ 53 w 1173"/>
                <a:gd name="T31" fmla="*/ 90 h 607"/>
                <a:gd name="T32" fmla="*/ 111 w 1173"/>
                <a:gd name="T33" fmla="*/ 70 h 607"/>
                <a:gd name="T34" fmla="*/ 160 w 1173"/>
                <a:gd name="T35" fmla="*/ 49 h 607"/>
                <a:gd name="T36" fmla="*/ 209 w 1173"/>
                <a:gd name="T37" fmla="*/ 29 h 607"/>
                <a:gd name="T38" fmla="*/ 250 w 1173"/>
                <a:gd name="T39" fmla="*/ 20 h 607"/>
                <a:gd name="T40" fmla="*/ 316 w 1173"/>
                <a:gd name="T41" fmla="*/ 0 h 607"/>
                <a:gd name="T42" fmla="*/ 726 w 1173"/>
                <a:gd name="T43" fmla="*/ 20 h 6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3"/>
                <a:gd name="T67" fmla="*/ 0 h 607"/>
                <a:gd name="T68" fmla="*/ 1173 w 1173"/>
                <a:gd name="T69" fmla="*/ 607 h 6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3" h="607">
                  <a:moveTo>
                    <a:pt x="726" y="20"/>
                  </a:moveTo>
                  <a:lnTo>
                    <a:pt x="779" y="49"/>
                  </a:lnTo>
                  <a:lnTo>
                    <a:pt x="837" y="78"/>
                  </a:lnTo>
                  <a:lnTo>
                    <a:pt x="894" y="115"/>
                  </a:lnTo>
                  <a:lnTo>
                    <a:pt x="947" y="152"/>
                  </a:lnTo>
                  <a:lnTo>
                    <a:pt x="988" y="180"/>
                  </a:lnTo>
                  <a:lnTo>
                    <a:pt x="1038" y="213"/>
                  </a:lnTo>
                  <a:lnTo>
                    <a:pt x="1075" y="246"/>
                  </a:lnTo>
                  <a:lnTo>
                    <a:pt x="1091" y="279"/>
                  </a:lnTo>
                  <a:lnTo>
                    <a:pt x="1111" y="336"/>
                  </a:lnTo>
                  <a:lnTo>
                    <a:pt x="1132" y="414"/>
                  </a:lnTo>
                  <a:lnTo>
                    <a:pt x="1148" y="492"/>
                  </a:lnTo>
                  <a:lnTo>
                    <a:pt x="1173" y="607"/>
                  </a:lnTo>
                  <a:lnTo>
                    <a:pt x="0" y="607"/>
                  </a:lnTo>
                  <a:lnTo>
                    <a:pt x="0" y="115"/>
                  </a:lnTo>
                  <a:lnTo>
                    <a:pt x="53" y="90"/>
                  </a:lnTo>
                  <a:lnTo>
                    <a:pt x="111" y="70"/>
                  </a:lnTo>
                  <a:lnTo>
                    <a:pt x="160" y="49"/>
                  </a:lnTo>
                  <a:lnTo>
                    <a:pt x="209" y="29"/>
                  </a:lnTo>
                  <a:lnTo>
                    <a:pt x="250" y="20"/>
                  </a:lnTo>
                  <a:lnTo>
                    <a:pt x="316" y="0"/>
                  </a:lnTo>
                  <a:lnTo>
                    <a:pt x="726" y="2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05" name="Freeform 5"/>
            <p:cNvSpPr>
              <a:spLocks/>
            </p:cNvSpPr>
            <p:nvPr/>
          </p:nvSpPr>
          <p:spPr bwMode="auto">
            <a:xfrm>
              <a:off x="4305" y="833"/>
              <a:ext cx="1173" cy="607"/>
            </a:xfrm>
            <a:custGeom>
              <a:avLst/>
              <a:gdLst>
                <a:gd name="T0" fmla="*/ 726 w 1173"/>
                <a:gd name="T1" fmla="*/ 20 h 607"/>
                <a:gd name="T2" fmla="*/ 779 w 1173"/>
                <a:gd name="T3" fmla="*/ 49 h 607"/>
                <a:gd name="T4" fmla="*/ 837 w 1173"/>
                <a:gd name="T5" fmla="*/ 78 h 607"/>
                <a:gd name="T6" fmla="*/ 894 w 1173"/>
                <a:gd name="T7" fmla="*/ 115 h 607"/>
                <a:gd name="T8" fmla="*/ 947 w 1173"/>
                <a:gd name="T9" fmla="*/ 152 h 607"/>
                <a:gd name="T10" fmla="*/ 988 w 1173"/>
                <a:gd name="T11" fmla="*/ 180 h 607"/>
                <a:gd name="T12" fmla="*/ 1038 w 1173"/>
                <a:gd name="T13" fmla="*/ 213 h 607"/>
                <a:gd name="T14" fmla="*/ 1075 w 1173"/>
                <a:gd name="T15" fmla="*/ 246 h 607"/>
                <a:gd name="T16" fmla="*/ 1091 w 1173"/>
                <a:gd name="T17" fmla="*/ 279 h 607"/>
                <a:gd name="T18" fmla="*/ 1111 w 1173"/>
                <a:gd name="T19" fmla="*/ 336 h 607"/>
                <a:gd name="T20" fmla="*/ 1132 w 1173"/>
                <a:gd name="T21" fmla="*/ 414 h 607"/>
                <a:gd name="T22" fmla="*/ 1148 w 1173"/>
                <a:gd name="T23" fmla="*/ 492 h 607"/>
                <a:gd name="T24" fmla="*/ 1173 w 1173"/>
                <a:gd name="T25" fmla="*/ 607 h 607"/>
                <a:gd name="T26" fmla="*/ 0 w 1173"/>
                <a:gd name="T27" fmla="*/ 607 h 607"/>
                <a:gd name="T28" fmla="*/ 0 w 1173"/>
                <a:gd name="T29" fmla="*/ 115 h 607"/>
                <a:gd name="T30" fmla="*/ 53 w 1173"/>
                <a:gd name="T31" fmla="*/ 90 h 607"/>
                <a:gd name="T32" fmla="*/ 111 w 1173"/>
                <a:gd name="T33" fmla="*/ 70 h 607"/>
                <a:gd name="T34" fmla="*/ 160 w 1173"/>
                <a:gd name="T35" fmla="*/ 49 h 607"/>
                <a:gd name="T36" fmla="*/ 209 w 1173"/>
                <a:gd name="T37" fmla="*/ 29 h 607"/>
                <a:gd name="T38" fmla="*/ 250 w 1173"/>
                <a:gd name="T39" fmla="*/ 20 h 607"/>
                <a:gd name="T40" fmla="*/ 316 w 1173"/>
                <a:gd name="T41" fmla="*/ 0 h 607"/>
                <a:gd name="T42" fmla="*/ 726 w 1173"/>
                <a:gd name="T43" fmla="*/ 20 h 6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3"/>
                <a:gd name="T67" fmla="*/ 0 h 607"/>
                <a:gd name="T68" fmla="*/ 1173 w 1173"/>
                <a:gd name="T69" fmla="*/ 607 h 6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3" h="607">
                  <a:moveTo>
                    <a:pt x="726" y="20"/>
                  </a:moveTo>
                  <a:lnTo>
                    <a:pt x="779" y="49"/>
                  </a:lnTo>
                  <a:lnTo>
                    <a:pt x="837" y="78"/>
                  </a:lnTo>
                  <a:lnTo>
                    <a:pt x="894" y="115"/>
                  </a:lnTo>
                  <a:lnTo>
                    <a:pt x="947" y="152"/>
                  </a:lnTo>
                  <a:lnTo>
                    <a:pt x="988" y="180"/>
                  </a:lnTo>
                  <a:lnTo>
                    <a:pt x="1038" y="213"/>
                  </a:lnTo>
                  <a:lnTo>
                    <a:pt x="1075" y="246"/>
                  </a:lnTo>
                  <a:lnTo>
                    <a:pt x="1091" y="279"/>
                  </a:lnTo>
                  <a:lnTo>
                    <a:pt x="1111" y="336"/>
                  </a:lnTo>
                  <a:lnTo>
                    <a:pt x="1132" y="414"/>
                  </a:lnTo>
                  <a:lnTo>
                    <a:pt x="1148" y="492"/>
                  </a:lnTo>
                  <a:lnTo>
                    <a:pt x="1173" y="607"/>
                  </a:lnTo>
                  <a:lnTo>
                    <a:pt x="0" y="607"/>
                  </a:lnTo>
                  <a:lnTo>
                    <a:pt x="0" y="115"/>
                  </a:lnTo>
                  <a:lnTo>
                    <a:pt x="53" y="90"/>
                  </a:lnTo>
                  <a:lnTo>
                    <a:pt x="111" y="70"/>
                  </a:lnTo>
                  <a:lnTo>
                    <a:pt x="160" y="49"/>
                  </a:lnTo>
                  <a:lnTo>
                    <a:pt x="209" y="29"/>
                  </a:lnTo>
                  <a:lnTo>
                    <a:pt x="250" y="20"/>
                  </a:lnTo>
                  <a:lnTo>
                    <a:pt x="316" y="0"/>
                  </a:lnTo>
                  <a:lnTo>
                    <a:pt x="726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06" name="Freeform 6"/>
            <p:cNvSpPr>
              <a:spLocks/>
            </p:cNvSpPr>
            <p:nvPr/>
          </p:nvSpPr>
          <p:spPr bwMode="auto">
            <a:xfrm>
              <a:off x="4272" y="0"/>
              <a:ext cx="1116" cy="829"/>
            </a:xfrm>
            <a:custGeom>
              <a:avLst/>
              <a:gdLst>
                <a:gd name="T0" fmla="*/ 812 w 1116"/>
                <a:gd name="T1" fmla="*/ 578 h 829"/>
                <a:gd name="T2" fmla="*/ 792 w 1116"/>
                <a:gd name="T3" fmla="*/ 714 h 829"/>
                <a:gd name="T4" fmla="*/ 788 w 1116"/>
                <a:gd name="T5" fmla="*/ 755 h 829"/>
                <a:gd name="T6" fmla="*/ 833 w 1116"/>
                <a:gd name="T7" fmla="*/ 763 h 829"/>
                <a:gd name="T8" fmla="*/ 857 w 1116"/>
                <a:gd name="T9" fmla="*/ 751 h 829"/>
                <a:gd name="T10" fmla="*/ 894 w 1116"/>
                <a:gd name="T11" fmla="*/ 775 h 829"/>
                <a:gd name="T12" fmla="*/ 948 w 1116"/>
                <a:gd name="T13" fmla="*/ 714 h 829"/>
                <a:gd name="T14" fmla="*/ 997 w 1116"/>
                <a:gd name="T15" fmla="*/ 652 h 829"/>
                <a:gd name="T16" fmla="*/ 1071 w 1116"/>
                <a:gd name="T17" fmla="*/ 640 h 829"/>
                <a:gd name="T18" fmla="*/ 1058 w 1116"/>
                <a:gd name="T19" fmla="*/ 550 h 829"/>
                <a:gd name="T20" fmla="*/ 1079 w 1116"/>
                <a:gd name="T21" fmla="*/ 459 h 829"/>
                <a:gd name="T22" fmla="*/ 972 w 1116"/>
                <a:gd name="T23" fmla="*/ 377 h 829"/>
                <a:gd name="T24" fmla="*/ 972 w 1116"/>
                <a:gd name="T25" fmla="*/ 283 h 829"/>
                <a:gd name="T26" fmla="*/ 902 w 1116"/>
                <a:gd name="T27" fmla="*/ 193 h 829"/>
                <a:gd name="T28" fmla="*/ 857 w 1116"/>
                <a:gd name="T29" fmla="*/ 119 h 829"/>
                <a:gd name="T30" fmla="*/ 747 w 1116"/>
                <a:gd name="T31" fmla="*/ 90 h 829"/>
                <a:gd name="T32" fmla="*/ 693 w 1116"/>
                <a:gd name="T33" fmla="*/ 53 h 829"/>
                <a:gd name="T34" fmla="*/ 628 w 1116"/>
                <a:gd name="T35" fmla="*/ 74 h 829"/>
                <a:gd name="T36" fmla="*/ 566 w 1116"/>
                <a:gd name="T37" fmla="*/ 8 h 829"/>
                <a:gd name="T38" fmla="*/ 492 w 1116"/>
                <a:gd name="T39" fmla="*/ 21 h 829"/>
                <a:gd name="T40" fmla="*/ 447 w 1116"/>
                <a:gd name="T41" fmla="*/ 41 h 829"/>
                <a:gd name="T42" fmla="*/ 390 w 1116"/>
                <a:gd name="T43" fmla="*/ 45 h 829"/>
                <a:gd name="T44" fmla="*/ 271 w 1116"/>
                <a:gd name="T45" fmla="*/ 78 h 829"/>
                <a:gd name="T46" fmla="*/ 226 w 1116"/>
                <a:gd name="T47" fmla="*/ 107 h 829"/>
                <a:gd name="T48" fmla="*/ 176 w 1116"/>
                <a:gd name="T49" fmla="*/ 152 h 829"/>
                <a:gd name="T50" fmla="*/ 127 w 1116"/>
                <a:gd name="T51" fmla="*/ 201 h 829"/>
                <a:gd name="T52" fmla="*/ 135 w 1116"/>
                <a:gd name="T53" fmla="*/ 267 h 829"/>
                <a:gd name="T54" fmla="*/ 94 w 1116"/>
                <a:gd name="T55" fmla="*/ 295 h 829"/>
                <a:gd name="T56" fmla="*/ 78 w 1116"/>
                <a:gd name="T57" fmla="*/ 332 h 829"/>
                <a:gd name="T58" fmla="*/ 74 w 1116"/>
                <a:gd name="T59" fmla="*/ 377 h 829"/>
                <a:gd name="T60" fmla="*/ 78 w 1116"/>
                <a:gd name="T61" fmla="*/ 431 h 829"/>
                <a:gd name="T62" fmla="*/ 135 w 1116"/>
                <a:gd name="T63" fmla="*/ 451 h 829"/>
                <a:gd name="T64" fmla="*/ 12 w 1116"/>
                <a:gd name="T65" fmla="*/ 566 h 829"/>
                <a:gd name="T66" fmla="*/ 0 w 1116"/>
                <a:gd name="T67" fmla="*/ 628 h 829"/>
                <a:gd name="T68" fmla="*/ 49 w 1116"/>
                <a:gd name="T69" fmla="*/ 652 h 829"/>
                <a:gd name="T70" fmla="*/ 53 w 1116"/>
                <a:gd name="T71" fmla="*/ 734 h 829"/>
                <a:gd name="T72" fmla="*/ 70 w 1116"/>
                <a:gd name="T73" fmla="*/ 767 h 829"/>
                <a:gd name="T74" fmla="*/ 148 w 1116"/>
                <a:gd name="T75" fmla="*/ 734 h 829"/>
                <a:gd name="T76" fmla="*/ 197 w 1116"/>
                <a:gd name="T77" fmla="*/ 829 h 829"/>
                <a:gd name="T78" fmla="*/ 263 w 1116"/>
                <a:gd name="T79" fmla="*/ 784 h 829"/>
                <a:gd name="T80" fmla="*/ 267 w 1116"/>
                <a:gd name="T81" fmla="*/ 550 h 829"/>
                <a:gd name="T82" fmla="*/ 267 w 1116"/>
                <a:gd name="T83" fmla="*/ 488 h 829"/>
                <a:gd name="T84" fmla="*/ 271 w 1116"/>
                <a:gd name="T85" fmla="*/ 382 h 829"/>
                <a:gd name="T86" fmla="*/ 283 w 1116"/>
                <a:gd name="T87" fmla="*/ 332 h 829"/>
                <a:gd name="T88" fmla="*/ 312 w 1116"/>
                <a:gd name="T89" fmla="*/ 291 h 829"/>
                <a:gd name="T90" fmla="*/ 353 w 1116"/>
                <a:gd name="T91" fmla="*/ 263 h 829"/>
                <a:gd name="T92" fmla="*/ 398 w 1116"/>
                <a:gd name="T93" fmla="*/ 246 h 829"/>
                <a:gd name="T94" fmla="*/ 451 w 1116"/>
                <a:gd name="T95" fmla="*/ 246 h 829"/>
                <a:gd name="T96" fmla="*/ 628 w 1116"/>
                <a:gd name="T97" fmla="*/ 222 h 829"/>
                <a:gd name="T98" fmla="*/ 669 w 1116"/>
                <a:gd name="T99" fmla="*/ 226 h 829"/>
                <a:gd name="T100" fmla="*/ 689 w 1116"/>
                <a:gd name="T101" fmla="*/ 213 h 829"/>
                <a:gd name="T102" fmla="*/ 710 w 1116"/>
                <a:gd name="T103" fmla="*/ 222 h 829"/>
                <a:gd name="T104" fmla="*/ 722 w 1116"/>
                <a:gd name="T105" fmla="*/ 234 h 829"/>
                <a:gd name="T106" fmla="*/ 726 w 1116"/>
                <a:gd name="T107" fmla="*/ 275 h 829"/>
                <a:gd name="T108" fmla="*/ 738 w 1116"/>
                <a:gd name="T109" fmla="*/ 316 h 829"/>
                <a:gd name="T110" fmla="*/ 779 w 1116"/>
                <a:gd name="T111" fmla="*/ 361 h 8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6"/>
                <a:gd name="T169" fmla="*/ 0 h 829"/>
                <a:gd name="T170" fmla="*/ 1116 w 1116"/>
                <a:gd name="T171" fmla="*/ 829 h 8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6" h="829">
                  <a:moveTo>
                    <a:pt x="800" y="394"/>
                  </a:moveTo>
                  <a:lnTo>
                    <a:pt x="800" y="431"/>
                  </a:lnTo>
                  <a:lnTo>
                    <a:pt x="800" y="468"/>
                  </a:lnTo>
                  <a:lnTo>
                    <a:pt x="808" y="546"/>
                  </a:lnTo>
                  <a:lnTo>
                    <a:pt x="812" y="578"/>
                  </a:lnTo>
                  <a:lnTo>
                    <a:pt x="816" y="595"/>
                  </a:lnTo>
                  <a:lnTo>
                    <a:pt x="816" y="611"/>
                  </a:lnTo>
                  <a:lnTo>
                    <a:pt x="804" y="661"/>
                  </a:lnTo>
                  <a:lnTo>
                    <a:pt x="792" y="714"/>
                  </a:lnTo>
                  <a:lnTo>
                    <a:pt x="788" y="714"/>
                  </a:lnTo>
                  <a:lnTo>
                    <a:pt x="792" y="722"/>
                  </a:lnTo>
                  <a:lnTo>
                    <a:pt x="792" y="734"/>
                  </a:lnTo>
                  <a:lnTo>
                    <a:pt x="792" y="747"/>
                  </a:lnTo>
                  <a:lnTo>
                    <a:pt x="788" y="755"/>
                  </a:lnTo>
                  <a:lnTo>
                    <a:pt x="796" y="759"/>
                  </a:lnTo>
                  <a:lnTo>
                    <a:pt x="804" y="747"/>
                  </a:lnTo>
                  <a:lnTo>
                    <a:pt x="812" y="751"/>
                  </a:lnTo>
                  <a:lnTo>
                    <a:pt x="816" y="738"/>
                  </a:lnTo>
                  <a:lnTo>
                    <a:pt x="833" y="763"/>
                  </a:lnTo>
                  <a:lnTo>
                    <a:pt x="833" y="738"/>
                  </a:lnTo>
                  <a:lnTo>
                    <a:pt x="849" y="734"/>
                  </a:lnTo>
                  <a:lnTo>
                    <a:pt x="845" y="759"/>
                  </a:lnTo>
                  <a:lnTo>
                    <a:pt x="849" y="767"/>
                  </a:lnTo>
                  <a:lnTo>
                    <a:pt x="857" y="751"/>
                  </a:lnTo>
                  <a:lnTo>
                    <a:pt x="861" y="767"/>
                  </a:lnTo>
                  <a:lnTo>
                    <a:pt x="878" y="751"/>
                  </a:lnTo>
                  <a:lnTo>
                    <a:pt x="874" y="775"/>
                  </a:lnTo>
                  <a:lnTo>
                    <a:pt x="890" y="763"/>
                  </a:lnTo>
                  <a:lnTo>
                    <a:pt x="894" y="775"/>
                  </a:lnTo>
                  <a:lnTo>
                    <a:pt x="907" y="751"/>
                  </a:lnTo>
                  <a:lnTo>
                    <a:pt x="907" y="714"/>
                  </a:lnTo>
                  <a:lnTo>
                    <a:pt x="923" y="730"/>
                  </a:lnTo>
                  <a:lnTo>
                    <a:pt x="911" y="697"/>
                  </a:lnTo>
                  <a:lnTo>
                    <a:pt x="948" y="714"/>
                  </a:lnTo>
                  <a:lnTo>
                    <a:pt x="956" y="685"/>
                  </a:lnTo>
                  <a:lnTo>
                    <a:pt x="984" y="702"/>
                  </a:lnTo>
                  <a:lnTo>
                    <a:pt x="968" y="677"/>
                  </a:lnTo>
                  <a:lnTo>
                    <a:pt x="997" y="693"/>
                  </a:lnTo>
                  <a:lnTo>
                    <a:pt x="997" y="652"/>
                  </a:lnTo>
                  <a:lnTo>
                    <a:pt x="1017" y="656"/>
                  </a:lnTo>
                  <a:lnTo>
                    <a:pt x="997" y="624"/>
                  </a:lnTo>
                  <a:lnTo>
                    <a:pt x="1009" y="628"/>
                  </a:lnTo>
                  <a:lnTo>
                    <a:pt x="997" y="599"/>
                  </a:lnTo>
                  <a:lnTo>
                    <a:pt x="1071" y="640"/>
                  </a:lnTo>
                  <a:lnTo>
                    <a:pt x="1038" y="611"/>
                  </a:lnTo>
                  <a:lnTo>
                    <a:pt x="1017" y="570"/>
                  </a:lnTo>
                  <a:lnTo>
                    <a:pt x="1050" y="574"/>
                  </a:lnTo>
                  <a:lnTo>
                    <a:pt x="1046" y="542"/>
                  </a:lnTo>
                  <a:lnTo>
                    <a:pt x="1058" y="550"/>
                  </a:lnTo>
                  <a:lnTo>
                    <a:pt x="1038" y="472"/>
                  </a:lnTo>
                  <a:lnTo>
                    <a:pt x="1103" y="496"/>
                  </a:lnTo>
                  <a:lnTo>
                    <a:pt x="1116" y="521"/>
                  </a:lnTo>
                  <a:lnTo>
                    <a:pt x="1112" y="492"/>
                  </a:lnTo>
                  <a:lnTo>
                    <a:pt x="1079" y="459"/>
                  </a:lnTo>
                  <a:lnTo>
                    <a:pt x="1058" y="427"/>
                  </a:lnTo>
                  <a:lnTo>
                    <a:pt x="1034" y="398"/>
                  </a:lnTo>
                  <a:lnTo>
                    <a:pt x="1009" y="398"/>
                  </a:lnTo>
                  <a:lnTo>
                    <a:pt x="1001" y="382"/>
                  </a:lnTo>
                  <a:lnTo>
                    <a:pt x="972" y="377"/>
                  </a:lnTo>
                  <a:lnTo>
                    <a:pt x="989" y="361"/>
                  </a:lnTo>
                  <a:lnTo>
                    <a:pt x="956" y="332"/>
                  </a:lnTo>
                  <a:lnTo>
                    <a:pt x="1001" y="324"/>
                  </a:lnTo>
                  <a:lnTo>
                    <a:pt x="948" y="308"/>
                  </a:lnTo>
                  <a:lnTo>
                    <a:pt x="972" y="283"/>
                  </a:lnTo>
                  <a:lnTo>
                    <a:pt x="956" y="246"/>
                  </a:lnTo>
                  <a:lnTo>
                    <a:pt x="964" y="217"/>
                  </a:lnTo>
                  <a:lnTo>
                    <a:pt x="943" y="217"/>
                  </a:lnTo>
                  <a:lnTo>
                    <a:pt x="948" y="201"/>
                  </a:lnTo>
                  <a:lnTo>
                    <a:pt x="902" y="193"/>
                  </a:lnTo>
                  <a:lnTo>
                    <a:pt x="890" y="176"/>
                  </a:lnTo>
                  <a:lnTo>
                    <a:pt x="825" y="156"/>
                  </a:lnTo>
                  <a:lnTo>
                    <a:pt x="849" y="152"/>
                  </a:lnTo>
                  <a:lnTo>
                    <a:pt x="820" y="131"/>
                  </a:lnTo>
                  <a:lnTo>
                    <a:pt x="857" y="119"/>
                  </a:lnTo>
                  <a:lnTo>
                    <a:pt x="788" y="119"/>
                  </a:lnTo>
                  <a:lnTo>
                    <a:pt x="816" y="98"/>
                  </a:lnTo>
                  <a:lnTo>
                    <a:pt x="775" y="90"/>
                  </a:lnTo>
                  <a:lnTo>
                    <a:pt x="747" y="90"/>
                  </a:lnTo>
                  <a:lnTo>
                    <a:pt x="747" y="78"/>
                  </a:lnTo>
                  <a:lnTo>
                    <a:pt x="706" y="82"/>
                  </a:lnTo>
                  <a:lnTo>
                    <a:pt x="722" y="66"/>
                  </a:lnTo>
                  <a:lnTo>
                    <a:pt x="693" y="74"/>
                  </a:lnTo>
                  <a:lnTo>
                    <a:pt x="693" y="53"/>
                  </a:lnTo>
                  <a:lnTo>
                    <a:pt x="673" y="66"/>
                  </a:lnTo>
                  <a:lnTo>
                    <a:pt x="656" y="66"/>
                  </a:lnTo>
                  <a:lnTo>
                    <a:pt x="652" y="41"/>
                  </a:lnTo>
                  <a:lnTo>
                    <a:pt x="640" y="49"/>
                  </a:lnTo>
                  <a:lnTo>
                    <a:pt x="628" y="74"/>
                  </a:lnTo>
                  <a:lnTo>
                    <a:pt x="628" y="53"/>
                  </a:lnTo>
                  <a:lnTo>
                    <a:pt x="615" y="74"/>
                  </a:lnTo>
                  <a:lnTo>
                    <a:pt x="603" y="37"/>
                  </a:lnTo>
                  <a:lnTo>
                    <a:pt x="582" y="21"/>
                  </a:lnTo>
                  <a:lnTo>
                    <a:pt x="566" y="8"/>
                  </a:lnTo>
                  <a:lnTo>
                    <a:pt x="570" y="33"/>
                  </a:lnTo>
                  <a:lnTo>
                    <a:pt x="525" y="0"/>
                  </a:lnTo>
                  <a:lnTo>
                    <a:pt x="517" y="12"/>
                  </a:lnTo>
                  <a:lnTo>
                    <a:pt x="533" y="37"/>
                  </a:lnTo>
                  <a:lnTo>
                    <a:pt x="492" y="21"/>
                  </a:lnTo>
                  <a:lnTo>
                    <a:pt x="496" y="37"/>
                  </a:lnTo>
                  <a:lnTo>
                    <a:pt x="476" y="29"/>
                  </a:lnTo>
                  <a:lnTo>
                    <a:pt x="443" y="33"/>
                  </a:lnTo>
                  <a:lnTo>
                    <a:pt x="468" y="41"/>
                  </a:lnTo>
                  <a:lnTo>
                    <a:pt x="447" y="41"/>
                  </a:lnTo>
                  <a:lnTo>
                    <a:pt x="431" y="33"/>
                  </a:lnTo>
                  <a:lnTo>
                    <a:pt x="390" y="33"/>
                  </a:lnTo>
                  <a:lnTo>
                    <a:pt x="414" y="41"/>
                  </a:lnTo>
                  <a:lnTo>
                    <a:pt x="406" y="53"/>
                  </a:lnTo>
                  <a:lnTo>
                    <a:pt x="390" y="45"/>
                  </a:lnTo>
                  <a:lnTo>
                    <a:pt x="340" y="37"/>
                  </a:lnTo>
                  <a:lnTo>
                    <a:pt x="324" y="53"/>
                  </a:lnTo>
                  <a:lnTo>
                    <a:pt x="299" y="62"/>
                  </a:lnTo>
                  <a:lnTo>
                    <a:pt x="275" y="74"/>
                  </a:lnTo>
                  <a:lnTo>
                    <a:pt x="271" y="78"/>
                  </a:lnTo>
                  <a:lnTo>
                    <a:pt x="258" y="78"/>
                  </a:lnTo>
                  <a:lnTo>
                    <a:pt x="250" y="86"/>
                  </a:lnTo>
                  <a:lnTo>
                    <a:pt x="242" y="94"/>
                  </a:lnTo>
                  <a:lnTo>
                    <a:pt x="230" y="98"/>
                  </a:lnTo>
                  <a:lnTo>
                    <a:pt x="226" y="107"/>
                  </a:lnTo>
                  <a:lnTo>
                    <a:pt x="209" y="119"/>
                  </a:lnTo>
                  <a:lnTo>
                    <a:pt x="201" y="127"/>
                  </a:lnTo>
                  <a:lnTo>
                    <a:pt x="193" y="135"/>
                  </a:lnTo>
                  <a:lnTo>
                    <a:pt x="201" y="144"/>
                  </a:lnTo>
                  <a:lnTo>
                    <a:pt x="176" y="152"/>
                  </a:lnTo>
                  <a:lnTo>
                    <a:pt x="189" y="168"/>
                  </a:lnTo>
                  <a:lnTo>
                    <a:pt x="180" y="168"/>
                  </a:lnTo>
                  <a:lnTo>
                    <a:pt x="135" y="193"/>
                  </a:lnTo>
                  <a:lnTo>
                    <a:pt x="144" y="189"/>
                  </a:lnTo>
                  <a:lnTo>
                    <a:pt x="127" y="201"/>
                  </a:lnTo>
                  <a:lnTo>
                    <a:pt x="127" y="226"/>
                  </a:lnTo>
                  <a:lnTo>
                    <a:pt x="139" y="234"/>
                  </a:lnTo>
                  <a:lnTo>
                    <a:pt x="119" y="250"/>
                  </a:lnTo>
                  <a:lnTo>
                    <a:pt x="86" y="267"/>
                  </a:lnTo>
                  <a:lnTo>
                    <a:pt x="135" y="267"/>
                  </a:lnTo>
                  <a:lnTo>
                    <a:pt x="127" y="283"/>
                  </a:lnTo>
                  <a:lnTo>
                    <a:pt x="119" y="283"/>
                  </a:lnTo>
                  <a:lnTo>
                    <a:pt x="107" y="275"/>
                  </a:lnTo>
                  <a:lnTo>
                    <a:pt x="94" y="283"/>
                  </a:lnTo>
                  <a:lnTo>
                    <a:pt x="94" y="295"/>
                  </a:lnTo>
                  <a:lnTo>
                    <a:pt x="86" y="291"/>
                  </a:lnTo>
                  <a:lnTo>
                    <a:pt x="82" y="299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78" y="332"/>
                  </a:lnTo>
                  <a:lnTo>
                    <a:pt x="66" y="336"/>
                  </a:lnTo>
                  <a:lnTo>
                    <a:pt x="45" y="349"/>
                  </a:lnTo>
                  <a:lnTo>
                    <a:pt x="62" y="357"/>
                  </a:lnTo>
                  <a:lnTo>
                    <a:pt x="86" y="361"/>
                  </a:lnTo>
                  <a:lnTo>
                    <a:pt x="74" y="377"/>
                  </a:lnTo>
                  <a:lnTo>
                    <a:pt x="94" y="377"/>
                  </a:lnTo>
                  <a:lnTo>
                    <a:pt x="74" y="390"/>
                  </a:lnTo>
                  <a:lnTo>
                    <a:pt x="98" y="402"/>
                  </a:lnTo>
                  <a:lnTo>
                    <a:pt x="86" y="418"/>
                  </a:lnTo>
                  <a:lnTo>
                    <a:pt x="78" y="431"/>
                  </a:lnTo>
                  <a:lnTo>
                    <a:pt x="119" y="423"/>
                  </a:lnTo>
                  <a:lnTo>
                    <a:pt x="98" y="447"/>
                  </a:lnTo>
                  <a:lnTo>
                    <a:pt x="139" y="427"/>
                  </a:lnTo>
                  <a:lnTo>
                    <a:pt x="98" y="472"/>
                  </a:lnTo>
                  <a:lnTo>
                    <a:pt x="135" y="451"/>
                  </a:lnTo>
                  <a:lnTo>
                    <a:pt x="127" y="464"/>
                  </a:lnTo>
                  <a:lnTo>
                    <a:pt x="78" y="517"/>
                  </a:lnTo>
                  <a:lnTo>
                    <a:pt x="33" y="513"/>
                  </a:lnTo>
                  <a:lnTo>
                    <a:pt x="45" y="542"/>
                  </a:lnTo>
                  <a:lnTo>
                    <a:pt x="12" y="566"/>
                  </a:lnTo>
                  <a:lnTo>
                    <a:pt x="45" y="570"/>
                  </a:lnTo>
                  <a:lnTo>
                    <a:pt x="25" y="578"/>
                  </a:lnTo>
                  <a:lnTo>
                    <a:pt x="0" y="624"/>
                  </a:lnTo>
                  <a:lnTo>
                    <a:pt x="12" y="603"/>
                  </a:lnTo>
                  <a:lnTo>
                    <a:pt x="0" y="628"/>
                  </a:lnTo>
                  <a:lnTo>
                    <a:pt x="25" y="615"/>
                  </a:lnTo>
                  <a:lnTo>
                    <a:pt x="12" y="644"/>
                  </a:lnTo>
                  <a:lnTo>
                    <a:pt x="41" y="636"/>
                  </a:lnTo>
                  <a:lnTo>
                    <a:pt x="21" y="673"/>
                  </a:lnTo>
                  <a:lnTo>
                    <a:pt x="49" y="652"/>
                  </a:lnTo>
                  <a:lnTo>
                    <a:pt x="25" y="702"/>
                  </a:lnTo>
                  <a:lnTo>
                    <a:pt x="49" y="714"/>
                  </a:lnTo>
                  <a:lnTo>
                    <a:pt x="29" y="734"/>
                  </a:lnTo>
                  <a:lnTo>
                    <a:pt x="37" y="738"/>
                  </a:lnTo>
                  <a:lnTo>
                    <a:pt x="53" y="734"/>
                  </a:lnTo>
                  <a:lnTo>
                    <a:pt x="37" y="751"/>
                  </a:lnTo>
                  <a:lnTo>
                    <a:pt x="45" y="751"/>
                  </a:lnTo>
                  <a:lnTo>
                    <a:pt x="53" y="751"/>
                  </a:lnTo>
                  <a:lnTo>
                    <a:pt x="53" y="759"/>
                  </a:lnTo>
                  <a:lnTo>
                    <a:pt x="70" y="767"/>
                  </a:lnTo>
                  <a:lnTo>
                    <a:pt x="86" y="763"/>
                  </a:lnTo>
                  <a:lnTo>
                    <a:pt x="94" y="771"/>
                  </a:lnTo>
                  <a:lnTo>
                    <a:pt x="127" y="767"/>
                  </a:lnTo>
                  <a:lnTo>
                    <a:pt x="139" y="755"/>
                  </a:lnTo>
                  <a:lnTo>
                    <a:pt x="148" y="734"/>
                  </a:lnTo>
                  <a:lnTo>
                    <a:pt x="156" y="775"/>
                  </a:lnTo>
                  <a:lnTo>
                    <a:pt x="168" y="767"/>
                  </a:lnTo>
                  <a:lnTo>
                    <a:pt x="164" y="792"/>
                  </a:lnTo>
                  <a:lnTo>
                    <a:pt x="189" y="788"/>
                  </a:lnTo>
                  <a:lnTo>
                    <a:pt x="197" y="829"/>
                  </a:lnTo>
                  <a:lnTo>
                    <a:pt x="209" y="788"/>
                  </a:lnTo>
                  <a:lnTo>
                    <a:pt x="217" y="808"/>
                  </a:lnTo>
                  <a:lnTo>
                    <a:pt x="234" y="792"/>
                  </a:lnTo>
                  <a:lnTo>
                    <a:pt x="230" y="812"/>
                  </a:lnTo>
                  <a:lnTo>
                    <a:pt x="263" y="784"/>
                  </a:lnTo>
                  <a:lnTo>
                    <a:pt x="283" y="775"/>
                  </a:lnTo>
                  <a:lnTo>
                    <a:pt x="242" y="542"/>
                  </a:lnTo>
                  <a:lnTo>
                    <a:pt x="258" y="550"/>
                  </a:lnTo>
                  <a:lnTo>
                    <a:pt x="267" y="537"/>
                  </a:lnTo>
                  <a:lnTo>
                    <a:pt x="267" y="550"/>
                  </a:lnTo>
                  <a:lnTo>
                    <a:pt x="275" y="554"/>
                  </a:lnTo>
                  <a:lnTo>
                    <a:pt x="283" y="521"/>
                  </a:lnTo>
                  <a:lnTo>
                    <a:pt x="279" y="517"/>
                  </a:lnTo>
                  <a:lnTo>
                    <a:pt x="275" y="509"/>
                  </a:lnTo>
                  <a:lnTo>
                    <a:pt x="267" y="488"/>
                  </a:lnTo>
                  <a:lnTo>
                    <a:pt x="263" y="455"/>
                  </a:lnTo>
                  <a:lnTo>
                    <a:pt x="271" y="423"/>
                  </a:lnTo>
                  <a:lnTo>
                    <a:pt x="271" y="402"/>
                  </a:lnTo>
                  <a:lnTo>
                    <a:pt x="271" y="394"/>
                  </a:lnTo>
                  <a:lnTo>
                    <a:pt x="271" y="382"/>
                  </a:lnTo>
                  <a:lnTo>
                    <a:pt x="275" y="369"/>
                  </a:lnTo>
                  <a:lnTo>
                    <a:pt x="275" y="361"/>
                  </a:lnTo>
                  <a:lnTo>
                    <a:pt x="279" y="353"/>
                  </a:lnTo>
                  <a:lnTo>
                    <a:pt x="283" y="341"/>
                  </a:lnTo>
                  <a:lnTo>
                    <a:pt x="283" y="332"/>
                  </a:lnTo>
                  <a:lnTo>
                    <a:pt x="291" y="324"/>
                  </a:lnTo>
                  <a:lnTo>
                    <a:pt x="295" y="316"/>
                  </a:lnTo>
                  <a:lnTo>
                    <a:pt x="299" y="308"/>
                  </a:lnTo>
                  <a:lnTo>
                    <a:pt x="308" y="299"/>
                  </a:lnTo>
                  <a:lnTo>
                    <a:pt x="312" y="291"/>
                  </a:lnTo>
                  <a:lnTo>
                    <a:pt x="320" y="283"/>
                  </a:lnTo>
                  <a:lnTo>
                    <a:pt x="328" y="279"/>
                  </a:lnTo>
                  <a:lnTo>
                    <a:pt x="336" y="271"/>
                  </a:lnTo>
                  <a:lnTo>
                    <a:pt x="345" y="267"/>
                  </a:lnTo>
                  <a:lnTo>
                    <a:pt x="353" y="263"/>
                  </a:lnTo>
                  <a:lnTo>
                    <a:pt x="361" y="254"/>
                  </a:lnTo>
                  <a:lnTo>
                    <a:pt x="369" y="254"/>
                  </a:lnTo>
                  <a:lnTo>
                    <a:pt x="381" y="250"/>
                  </a:lnTo>
                  <a:lnTo>
                    <a:pt x="390" y="246"/>
                  </a:lnTo>
                  <a:lnTo>
                    <a:pt x="398" y="246"/>
                  </a:lnTo>
                  <a:lnTo>
                    <a:pt x="410" y="242"/>
                  </a:lnTo>
                  <a:lnTo>
                    <a:pt x="418" y="242"/>
                  </a:lnTo>
                  <a:lnTo>
                    <a:pt x="431" y="242"/>
                  </a:lnTo>
                  <a:lnTo>
                    <a:pt x="439" y="242"/>
                  </a:lnTo>
                  <a:lnTo>
                    <a:pt x="451" y="246"/>
                  </a:lnTo>
                  <a:lnTo>
                    <a:pt x="500" y="238"/>
                  </a:lnTo>
                  <a:lnTo>
                    <a:pt x="566" y="230"/>
                  </a:lnTo>
                  <a:lnTo>
                    <a:pt x="587" y="242"/>
                  </a:lnTo>
                  <a:lnTo>
                    <a:pt x="628" y="222"/>
                  </a:lnTo>
                  <a:lnTo>
                    <a:pt x="628" y="230"/>
                  </a:lnTo>
                  <a:lnTo>
                    <a:pt x="656" y="222"/>
                  </a:lnTo>
                  <a:lnTo>
                    <a:pt x="656" y="230"/>
                  </a:lnTo>
                  <a:lnTo>
                    <a:pt x="669" y="226"/>
                  </a:lnTo>
                  <a:lnTo>
                    <a:pt x="673" y="222"/>
                  </a:lnTo>
                  <a:lnTo>
                    <a:pt x="677" y="217"/>
                  </a:lnTo>
                  <a:lnTo>
                    <a:pt x="681" y="217"/>
                  </a:lnTo>
                  <a:lnTo>
                    <a:pt x="685" y="213"/>
                  </a:lnTo>
                  <a:lnTo>
                    <a:pt x="689" y="213"/>
                  </a:lnTo>
                  <a:lnTo>
                    <a:pt x="693" y="213"/>
                  </a:lnTo>
                  <a:lnTo>
                    <a:pt x="697" y="213"/>
                  </a:lnTo>
                  <a:lnTo>
                    <a:pt x="701" y="217"/>
                  </a:lnTo>
                  <a:lnTo>
                    <a:pt x="706" y="217"/>
                  </a:lnTo>
                  <a:lnTo>
                    <a:pt x="710" y="222"/>
                  </a:lnTo>
                  <a:lnTo>
                    <a:pt x="714" y="222"/>
                  </a:lnTo>
                  <a:lnTo>
                    <a:pt x="718" y="226"/>
                  </a:lnTo>
                  <a:lnTo>
                    <a:pt x="718" y="230"/>
                  </a:lnTo>
                  <a:lnTo>
                    <a:pt x="722" y="234"/>
                  </a:lnTo>
                  <a:lnTo>
                    <a:pt x="722" y="246"/>
                  </a:lnTo>
                  <a:lnTo>
                    <a:pt x="726" y="254"/>
                  </a:lnTo>
                  <a:lnTo>
                    <a:pt x="726" y="263"/>
                  </a:lnTo>
                  <a:lnTo>
                    <a:pt x="726" y="275"/>
                  </a:lnTo>
                  <a:lnTo>
                    <a:pt x="730" y="283"/>
                  </a:lnTo>
                  <a:lnTo>
                    <a:pt x="726" y="295"/>
                  </a:lnTo>
                  <a:lnTo>
                    <a:pt x="734" y="304"/>
                  </a:lnTo>
                  <a:lnTo>
                    <a:pt x="738" y="316"/>
                  </a:lnTo>
                  <a:lnTo>
                    <a:pt x="747" y="324"/>
                  </a:lnTo>
                  <a:lnTo>
                    <a:pt x="755" y="332"/>
                  </a:lnTo>
                  <a:lnTo>
                    <a:pt x="763" y="345"/>
                  </a:lnTo>
                  <a:lnTo>
                    <a:pt x="771" y="353"/>
                  </a:lnTo>
                  <a:lnTo>
                    <a:pt x="779" y="361"/>
                  </a:lnTo>
                  <a:lnTo>
                    <a:pt x="788" y="369"/>
                  </a:lnTo>
                  <a:lnTo>
                    <a:pt x="800" y="394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07" name="Freeform 7"/>
            <p:cNvSpPr>
              <a:spLocks/>
            </p:cNvSpPr>
            <p:nvPr/>
          </p:nvSpPr>
          <p:spPr bwMode="auto">
            <a:xfrm>
              <a:off x="4272" y="0"/>
              <a:ext cx="1116" cy="829"/>
            </a:xfrm>
            <a:custGeom>
              <a:avLst/>
              <a:gdLst>
                <a:gd name="T0" fmla="*/ 812 w 1116"/>
                <a:gd name="T1" fmla="*/ 578 h 829"/>
                <a:gd name="T2" fmla="*/ 792 w 1116"/>
                <a:gd name="T3" fmla="*/ 714 h 829"/>
                <a:gd name="T4" fmla="*/ 788 w 1116"/>
                <a:gd name="T5" fmla="*/ 755 h 829"/>
                <a:gd name="T6" fmla="*/ 833 w 1116"/>
                <a:gd name="T7" fmla="*/ 763 h 829"/>
                <a:gd name="T8" fmla="*/ 857 w 1116"/>
                <a:gd name="T9" fmla="*/ 751 h 829"/>
                <a:gd name="T10" fmla="*/ 894 w 1116"/>
                <a:gd name="T11" fmla="*/ 775 h 829"/>
                <a:gd name="T12" fmla="*/ 948 w 1116"/>
                <a:gd name="T13" fmla="*/ 714 h 829"/>
                <a:gd name="T14" fmla="*/ 997 w 1116"/>
                <a:gd name="T15" fmla="*/ 652 h 829"/>
                <a:gd name="T16" fmla="*/ 1071 w 1116"/>
                <a:gd name="T17" fmla="*/ 640 h 829"/>
                <a:gd name="T18" fmla="*/ 1058 w 1116"/>
                <a:gd name="T19" fmla="*/ 550 h 829"/>
                <a:gd name="T20" fmla="*/ 1079 w 1116"/>
                <a:gd name="T21" fmla="*/ 459 h 829"/>
                <a:gd name="T22" fmla="*/ 972 w 1116"/>
                <a:gd name="T23" fmla="*/ 377 h 829"/>
                <a:gd name="T24" fmla="*/ 972 w 1116"/>
                <a:gd name="T25" fmla="*/ 283 h 829"/>
                <a:gd name="T26" fmla="*/ 902 w 1116"/>
                <a:gd name="T27" fmla="*/ 193 h 829"/>
                <a:gd name="T28" fmla="*/ 857 w 1116"/>
                <a:gd name="T29" fmla="*/ 119 h 829"/>
                <a:gd name="T30" fmla="*/ 747 w 1116"/>
                <a:gd name="T31" fmla="*/ 90 h 829"/>
                <a:gd name="T32" fmla="*/ 693 w 1116"/>
                <a:gd name="T33" fmla="*/ 53 h 829"/>
                <a:gd name="T34" fmla="*/ 628 w 1116"/>
                <a:gd name="T35" fmla="*/ 74 h 829"/>
                <a:gd name="T36" fmla="*/ 566 w 1116"/>
                <a:gd name="T37" fmla="*/ 8 h 829"/>
                <a:gd name="T38" fmla="*/ 492 w 1116"/>
                <a:gd name="T39" fmla="*/ 21 h 829"/>
                <a:gd name="T40" fmla="*/ 447 w 1116"/>
                <a:gd name="T41" fmla="*/ 41 h 829"/>
                <a:gd name="T42" fmla="*/ 390 w 1116"/>
                <a:gd name="T43" fmla="*/ 45 h 829"/>
                <a:gd name="T44" fmla="*/ 271 w 1116"/>
                <a:gd name="T45" fmla="*/ 78 h 829"/>
                <a:gd name="T46" fmla="*/ 226 w 1116"/>
                <a:gd name="T47" fmla="*/ 107 h 829"/>
                <a:gd name="T48" fmla="*/ 176 w 1116"/>
                <a:gd name="T49" fmla="*/ 152 h 829"/>
                <a:gd name="T50" fmla="*/ 127 w 1116"/>
                <a:gd name="T51" fmla="*/ 201 h 829"/>
                <a:gd name="T52" fmla="*/ 135 w 1116"/>
                <a:gd name="T53" fmla="*/ 267 h 829"/>
                <a:gd name="T54" fmla="*/ 94 w 1116"/>
                <a:gd name="T55" fmla="*/ 295 h 829"/>
                <a:gd name="T56" fmla="*/ 78 w 1116"/>
                <a:gd name="T57" fmla="*/ 332 h 829"/>
                <a:gd name="T58" fmla="*/ 74 w 1116"/>
                <a:gd name="T59" fmla="*/ 377 h 829"/>
                <a:gd name="T60" fmla="*/ 78 w 1116"/>
                <a:gd name="T61" fmla="*/ 431 h 829"/>
                <a:gd name="T62" fmla="*/ 135 w 1116"/>
                <a:gd name="T63" fmla="*/ 451 h 829"/>
                <a:gd name="T64" fmla="*/ 12 w 1116"/>
                <a:gd name="T65" fmla="*/ 566 h 829"/>
                <a:gd name="T66" fmla="*/ 0 w 1116"/>
                <a:gd name="T67" fmla="*/ 628 h 829"/>
                <a:gd name="T68" fmla="*/ 49 w 1116"/>
                <a:gd name="T69" fmla="*/ 652 h 829"/>
                <a:gd name="T70" fmla="*/ 53 w 1116"/>
                <a:gd name="T71" fmla="*/ 734 h 829"/>
                <a:gd name="T72" fmla="*/ 70 w 1116"/>
                <a:gd name="T73" fmla="*/ 767 h 829"/>
                <a:gd name="T74" fmla="*/ 148 w 1116"/>
                <a:gd name="T75" fmla="*/ 734 h 829"/>
                <a:gd name="T76" fmla="*/ 197 w 1116"/>
                <a:gd name="T77" fmla="*/ 829 h 829"/>
                <a:gd name="T78" fmla="*/ 263 w 1116"/>
                <a:gd name="T79" fmla="*/ 784 h 829"/>
                <a:gd name="T80" fmla="*/ 267 w 1116"/>
                <a:gd name="T81" fmla="*/ 550 h 829"/>
                <a:gd name="T82" fmla="*/ 267 w 1116"/>
                <a:gd name="T83" fmla="*/ 488 h 829"/>
                <a:gd name="T84" fmla="*/ 271 w 1116"/>
                <a:gd name="T85" fmla="*/ 382 h 829"/>
                <a:gd name="T86" fmla="*/ 283 w 1116"/>
                <a:gd name="T87" fmla="*/ 332 h 829"/>
                <a:gd name="T88" fmla="*/ 312 w 1116"/>
                <a:gd name="T89" fmla="*/ 291 h 829"/>
                <a:gd name="T90" fmla="*/ 353 w 1116"/>
                <a:gd name="T91" fmla="*/ 263 h 829"/>
                <a:gd name="T92" fmla="*/ 398 w 1116"/>
                <a:gd name="T93" fmla="*/ 246 h 829"/>
                <a:gd name="T94" fmla="*/ 451 w 1116"/>
                <a:gd name="T95" fmla="*/ 246 h 829"/>
                <a:gd name="T96" fmla="*/ 628 w 1116"/>
                <a:gd name="T97" fmla="*/ 222 h 829"/>
                <a:gd name="T98" fmla="*/ 669 w 1116"/>
                <a:gd name="T99" fmla="*/ 226 h 829"/>
                <a:gd name="T100" fmla="*/ 689 w 1116"/>
                <a:gd name="T101" fmla="*/ 213 h 829"/>
                <a:gd name="T102" fmla="*/ 710 w 1116"/>
                <a:gd name="T103" fmla="*/ 222 h 829"/>
                <a:gd name="T104" fmla="*/ 722 w 1116"/>
                <a:gd name="T105" fmla="*/ 234 h 829"/>
                <a:gd name="T106" fmla="*/ 726 w 1116"/>
                <a:gd name="T107" fmla="*/ 275 h 829"/>
                <a:gd name="T108" fmla="*/ 738 w 1116"/>
                <a:gd name="T109" fmla="*/ 316 h 829"/>
                <a:gd name="T110" fmla="*/ 779 w 1116"/>
                <a:gd name="T111" fmla="*/ 361 h 8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6"/>
                <a:gd name="T169" fmla="*/ 0 h 829"/>
                <a:gd name="T170" fmla="*/ 1116 w 1116"/>
                <a:gd name="T171" fmla="*/ 829 h 8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6" h="829">
                  <a:moveTo>
                    <a:pt x="800" y="394"/>
                  </a:moveTo>
                  <a:lnTo>
                    <a:pt x="800" y="431"/>
                  </a:lnTo>
                  <a:lnTo>
                    <a:pt x="800" y="468"/>
                  </a:lnTo>
                  <a:lnTo>
                    <a:pt x="808" y="546"/>
                  </a:lnTo>
                  <a:lnTo>
                    <a:pt x="812" y="578"/>
                  </a:lnTo>
                  <a:lnTo>
                    <a:pt x="816" y="595"/>
                  </a:lnTo>
                  <a:lnTo>
                    <a:pt x="816" y="611"/>
                  </a:lnTo>
                  <a:lnTo>
                    <a:pt x="804" y="661"/>
                  </a:lnTo>
                  <a:lnTo>
                    <a:pt x="792" y="714"/>
                  </a:lnTo>
                  <a:lnTo>
                    <a:pt x="788" y="714"/>
                  </a:lnTo>
                  <a:lnTo>
                    <a:pt x="792" y="722"/>
                  </a:lnTo>
                  <a:lnTo>
                    <a:pt x="792" y="734"/>
                  </a:lnTo>
                  <a:lnTo>
                    <a:pt x="792" y="747"/>
                  </a:lnTo>
                  <a:lnTo>
                    <a:pt x="788" y="755"/>
                  </a:lnTo>
                  <a:lnTo>
                    <a:pt x="796" y="759"/>
                  </a:lnTo>
                  <a:lnTo>
                    <a:pt x="804" y="747"/>
                  </a:lnTo>
                  <a:lnTo>
                    <a:pt x="812" y="751"/>
                  </a:lnTo>
                  <a:lnTo>
                    <a:pt x="816" y="738"/>
                  </a:lnTo>
                  <a:lnTo>
                    <a:pt x="833" y="763"/>
                  </a:lnTo>
                  <a:lnTo>
                    <a:pt x="833" y="738"/>
                  </a:lnTo>
                  <a:lnTo>
                    <a:pt x="849" y="734"/>
                  </a:lnTo>
                  <a:lnTo>
                    <a:pt x="845" y="759"/>
                  </a:lnTo>
                  <a:lnTo>
                    <a:pt x="849" y="767"/>
                  </a:lnTo>
                  <a:lnTo>
                    <a:pt x="857" y="751"/>
                  </a:lnTo>
                  <a:lnTo>
                    <a:pt x="861" y="767"/>
                  </a:lnTo>
                  <a:lnTo>
                    <a:pt x="878" y="751"/>
                  </a:lnTo>
                  <a:lnTo>
                    <a:pt x="874" y="775"/>
                  </a:lnTo>
                  <a:lnTo>
                    <a:pt x="890" y="763"/>
                  </a:lnTo>
                  <a:lnTo>
                    <a:pt x="894" y="775"/>
                  </a:lnTo>
                  <a:lnTo>
                    <a:pt x="907" y="751"/>
                  </a:lnTo>
                  <a:lnTo>
                    <a:pt x="907" y="714"/>
                  </a:lnTo>
                  <a:lnTo>
                    <a:pt x="923" y="730"/>
                  </a:lnTo>
                  <a:lnTo>
                    <a:pt x="911" y="697"/>
                  </a:lnTo>
                  <a:lnTo>
                    <a:pt x="948" y="714"/>
                  </a:lnTo>
                  <a:lnTo>
                    <a:pt x="956" y="685"/>
                  </a:lnTo>
                  <a:lnTo>
                    <a:pt x="984" y="702"/>
                  </a:lnTo>
                  <a:lnTo>
                    <a:pt x="968" y="677"/>
                  </a:lnTo>
                  <a:lnTo>
                    <a:pt x="997" y="693"/>
                  </a:lnTo>
                  <a:lnTo>
                    <a:pt x="997" y="652"/>
                  </a:lnTo>
                  <a:lnTo>
                    <a:pt x="1017" y="656"/>
                  </a:lnTo>
                  <a:lnTo>
                    <a:pt x="997" y="624"/>
                  </a:lnTo>
                  <a:lnTo>
                    <a:pt x="1009" y="628"/>
                  </a:lnTo>
                  <a:lnTo>
                    <a:pt x="997" y="599"/>
                  </a:lnTo>
                  <a:lnTo>
                    <a:pt x="1071" y="640"/>
                  </a:lnTo>
                  <a:lnTo>
                    <a:pt x="1038" y="611"/>
                  </a:lnTo>
                  <a:lnTo>
                    <a:pt x="1017" y="570"/>
                  </a:lnTo>
                  <a:lnTo>
                    <a:pt x="1050" y="574"/>
                  </a:lnTo>
                  <a:lnTo>
                    <a:pt x="1046" y="542"/>
                  </a:lnTo>
                  <a:lnTo>
                    <a:pt x="1058" y="550"/>
                  </a:lnTo>
                  <a:lnTo>
                    <a:pt x="1038" y="472"/>
                  </a:lnTo>
                  <a:lnTo>
                    <a:pt x="1103" y="496"/>
                  </a:lnTo>
                  <a:lnTo>
                    <a:pt x="1116" y="521"/>
                  </a:lnTo>
                  <a:lnTo>
                    <a:pt x="1112" y="492"/>
                  </a:lnTo>
                  <a:lnTo>
                    <a:pt x="1079" y="459"/>
                  </a:lnTo>
                  <a:lnTo>
                    <a:pt x="1058" y="427"/>
                  </a:lnTo>
                  <a:lnTo>
                    <a:pt x="1034" y="398"/>
                  </a:lnTo>
                  <a:lnTo>
                    <a:pt x="1009" y="398"/>
                  </a:lnTo>
                  <a:lnTo>
                    <a:pt x="1001" y="382"/>
                  </a:lnTo>
                  <a:lnTo>
                    <a:pt x="972" y="377"/>
                  </a:lnTo>
                  <a:lnTo>
                    <a:pt x="989" y="361"/>
                  </a:lnTo>
                  <a:lnTo>
                    <a:pt x="956" y="332"/>
                  </a:lnTo>
                  <a:lnTo>
                    <a:pt x="1001" y="324"/>
                  </a:lnTo>
                  <a:lnTo>
                    <a:pt x="948" y="308"/>
                  </a:lnTo>
                  <a:lnTo>
                    <a:pt x="972" y="283"/>
                  </a:lnTo>
                  <a:lnTo>
                    <a:pt x="956" y="246"/>
                  </a:lnTo>
                  <a:lnTo>
                    <a:pt x="964" y="217"/>
                  </a:lnTo>
                  <a:lnTo>
                    <a:pt x="943" y="217"/>
                  </a:lnTo>
                  <a:lnTo>
                    <a:pt x="948" y="201"/>
                  </a:lnTo>
                  <a:lnTo>
                    <a:pt x="902" y="193"/>
                  </a:lnTo>
                  <a:lnTo>
                    <a:pt x="890" y="176"/>
                  </a:lnTo>
                  <a:lnTo>
                    <a:pt x="825" y="156"/>
                  </a:lnTo>
                  <a:lnTo>
                    <a:pt x="849" y="152"/>
                  </a:lnTo>
                  <a:lnTo>
                    <a:pt x="820" y="131"/>
                  </a:lnTo>
                  <a:lnTo>
                    <a:pt x="857" y="119"/>
                  </a:lnTo>
                  <a:lnTo>
                    <a:pt x="788" y="119"/>
                  </a:lnTo>
                  <a:lnTo>
                    <a:pt x="816" y="98"/>
                  </a:lnTo>
                  <a:lnTo>
                    <a:pt x="775" y="90"/>
                  </a:lnTo>
                  <a:lnTo>
                    <a:pt x="747" y="90"/>
                  </a:lnTo>
                  <a:lnTo>
                    <a:pt x="747" y="78"/>
                  </a:lnTo>
                  <a:lnTo>
                    <a:pt x="706" y="82"/>
                  </a:lnTo>
                  <a:lnTo>
                    <a:pt x="722" y="66"/>
                  </a:lnTo>
                  <a:lnTo>
                    <a:pt x="693" y="74"/>
                  </a:lnTo>
                  <a:lnTo>
                    <a:pt x="693" y="53"/>
                  </a:lnTo>
                  <a:lnTo>
                    <a:pt x="673" y="66"/>
                  </a:lnTo>
                  <a:lnTo>
                    <a:pt x="656" y="66"/>
                  </a:lnTo>
                  <a:lnTo>
                    <a:pt x="652" y="41"/>
                  </a:lnTo>
                  <a:lnTo>
                    <a:pt x="640" y="49"/>
                  </a:lnTo>
                  <a:lnTo>
                    <a:pt x="628" y="74"/>
                  </a:lnTo>
                  <a:lnTo>
                    <a:pt x="628" y="53"/>
                  </a:lnTo>
                  <a:lnTo>
                    <a:pt x="615" y="74"/>
                  </a:lnTo>
                  <a:lnTo>
                    <a:pt x="603" y="37"/>
                  </a:lnTo>
                  <a:lnTo>
                    <a:pt x="582" y="21"/>
                  </a:lnTo>
                  <a:lnTo>
                    <a:pt x="566" y="8"/>
                  </a:lnTo>
                  <a:lnTo>
                    <a:pt x="570" y="33"/>
                  </a:lnTo>
                  <a:lnTo>
                    <a:pt x="525" y="0"/>
                  </a:lnTo>
                  <a:lnTo>
                    <a:pt x="517" y="12"/>
                  </a:lnTo>
                  <a:lnTo>
                    <a:pt x="533" y="37"/>
                  </a:lnTo>
                  <a:lnTo>
                    <a:pt x="492" y="21"/>
                  </a:lnTo>
                  <a:lnTo>
                    <a:pt x="496" y="37"/>
                  </a:lnTo>
                  <a:lnTo>
                    <a:pt x="476" y="29"/>
                  </a:lnTo>
                  <a:lnTo>
                    <a:pt x="443" y="33"/>
                  </a:lnTo>
                  <a:lnTo>
                    <a:pt x="468" y="41"/>
                  </a:lnTo>
                  <a:lnTo>
                    <a:pt x="447" y="41"/>
                  </a:lnTo>
                  <a:lnTo>
                    <a:pt x="431" y="33"/>
                  </a:lnTo>
                  <a:lnTo>
                    <a:pt x="390" y="33"/>
                  </a:lnTo>
                  <a:lnTo>
                    <a:pt x="414" y="41"/>
                  </a:lnTo>
                  <a:lnTo>
                    <a:pt x="406" y="53"/>
                  </a:lnTo>
                  <a:lnTo>
                    <a:pt x="390" y="45"/>
                  </a:lnTo>
                  <a:lnTo>
                    <a:pt x="340" y="37"/>
                  </a:lnTo>
                  <a:lnTo>
                    <a:pt x="324" y="53"/>
                  </a:lnTo>
                  <a:lnTo>
                    <a:pt x="299" y="62"/>
                  </a:lnTo>
                  <a:lnTo>
                    <a:pt x="275" y="74"/>
                  </a:lnTo>
                  <a:lnTo>
                    <a:pt x="271" y="78"/>
                  </a:lnTo>
                  <a:lnTo>
                    <a:pt x="258" y="78"/>
                  </a:lnTo>
                  <a:lnTo>
                    <a:pt x="250" y="86"/>
                  </a:lnTo>
                  <a:lnTo>
                    <a:pt x="242" y="94"/>
                  </a:lnTo>
                  <a:lnTo>
                    <a:pt x="230" y="98"/>
                  </a:lnTo>
                  <a:lnTo>
                    <a:pt x="226" y="107"/>
                  </a:lnTo>
                  <a:lnTo>
                    <a:pt x="209" y="119"/>
                  </a:lnTo>
                  <a:lnTo>
                    <a:pt x="201" y="127"/>
                  </a:lnTo>
                  <a:lnTo>
                    <a:pt x="193" y="135"/>
                  </a:lnTo>
                  <a:lnTo>
                    <a:pt x="201" y="144"/>
                  </a:lnTo>
                  <a:lnTo>
                    <a:pt x="176" y="152"/>
                  </a:lnTo>
                  <a:lnTo>
                    <a:pt x="189" y="168"/>
                  </a:lnTo>
                  <a:lnTo>
                    <a:pt x="180" y="168"/>
                  </a:lnTo>
                  <a:lnTo>
                    <a:pt x="135" y="193"/>
                  </a:lnTo>
                  <a:lnTo>
                    <a:pt x="144" y="189"/>
                  </a:lnTo>
                  <a:lnTo>
                    <a:pt x="127" y="201"/>
                  </a:lnTo>
                  <a:lnTo>
                    <a:pt x="127" y="226"/>
                  </a:lnTo>
                  <a:lnTo>
                    <a:pt x="139" y="234"/>
                  </a:lnTo>
                  <a:lnTo>
                    <a:pt x="119" y="250"/>
                  </a:lnTo>
                  <a:lnTo>
                    <a:pt x="86" y="267"/>
                  </a:lnTo>
                  <a:lnTo>
                    <a:pt x="135" y="267"/>
                  </a:lnTo>
                  <a:lnTo>
                    <a:pt x="127" y="283"/>
                  </a:lnTo>
                  <a:lnTo>
                    <a:pt x="119" y="283"/>
                  </a:lnTo>
                  <a:lnTo>
                    <a:pt x="107" y="275"/>
                  </a:lnTo>
                  <a:lnTo>
                    <a:pt x="94" y="283"/>
                  </a:lnTo>
                  <a:lnTo>
                    <a:pt x="94" y="295"/>
                  </a:lnTo>
                  <a:lnTo>
                    <a:pt x="86" y="291"/>
                  </a:lnTo>
                  <a:lnTo>
                    <a:pt x="82" y="299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78" y="332"/>
                  </a:lnTo>
                  <a:lnTo>
                    <a:pt x="66" y="336"/>
                  </a:lnTo>
                  <a:lnTo>
                    <a:pt x="45" y="349"/>
                  </a:lnTo>
                  <a:lnTo>
                    <a:pt x="62" y="357"/>
                  </a:lnTo>
                  <a:lnTo>
                    <a:pt x="86" y="361"/>
                  </a:lnTo>
                  <a:lnTo>
                    <a:pt x="74" y="377"/>
                  </a:lnTo>
                  <a:lnTo>
                    <a:pt x="94" y="377"/>
                  </a:lnTo>
                  <a:lnTo>
                    <a:pt x="74" y="390"/>
                  </a:lnTo>
                  <a:lnTo>
                    <a:pt x="98" y="402"/>
                  </a:lnTo>
                  <a:lnTo>
                    <a:pt x="86" y="418"/>
                  </a:lnTo>
                  <a:lnTo>
                    <a:pt x="78" y="431"/>
                  </a:lnTo>
                  <a:lnTo>
                    <a:pt x="119" y="423"/>
                  </a:lnTo>
                  <a:lnTo>
                    <a:pt x="98" y="447"/>
                  </a:lnTo>
                  <a:lnTo>
                    <a:pt x="139" y="427"/>
                  </a:lnTo>
                  <a:lnTo>
                    <a:pt x="98" y="472"/>
                  </a:lnTo>
                  <a:lnTo>
                    <a:pt x="135" y="451"/>
                  </a:lnTo>
                  <a:lnTo>
                    <a:pt x="127" y="464"/>
                  </a:lnTo>
                  <a:lnTo>
                    <a:pt x="78" y="517"/>
                  </a:lnTo>
                  <a:lnTo>
                    <a:pt x="33" y="513"/>
                  </a:lnTo>
                  <a:lnTo>
                    <a:pt x="45" y="542"/>
                  </a:lnTo>
                  <a:lnTo>
                    <a:pt x="12" y="566"/>
                  </a:lnTo>
                  <a:lnTo>
                    <a:pt x="45" y="570"/>
                  </a:lnTo>
                  <a:lnTo>
                    <a:pt x="25" y="578"/>
                  </a:lnTo>
                  <a:lnTo>
                    <a:pt x="0" y="624"/>
                  </a:lnTo>
                  <a:lnTo>
                    <a:pt x="12" y="603"/>
                  </a:lnTo>
                  <a:lnTo>
                    <a:pt x="0" y="628"/>
                  </a:lnTo>
                  <a:lnTo>
                    <a:pt x="25" y="615"/>
                  </a:lnTo>
                  <a:lnTo>
                    <a:pt x="12" y="644"/>
                  </a:lnTo>
                  <a:lnTo>
                    <a:pt x="41" y="636"/>
                  </a:lnTo>
                  <a:lnTo>
                    <a:pt x="21" y="673"/>
                  </a:lnTo>
                  <a:lnTo>
                    <a:pt x="49" y="652"/>
                  </a:lnTo>
                  <a:lnTo>
                    <a:pt x="25" y="702"/>
                  </a:lnTo>
                  <a:lnTo>
                    <a:pt x="49" y="714"/>
                  </a:lnTo>
                  <a:lnTo>
                    <a:pt x="29" y="734"/>
                  </a:lnTo>
                  <a:lnTo>
                    <a:pt x="37" y="738"/>
                  </a:lnTo>
                  <a:lnTo>
                    <a:pt x="53" y="734"/>
                  </a:lnTo>
                  <a:lnTo>
                    <a:pt x="37" y="751"/>
                  </a:lnTo>
                  <a:lnTo>
                    <a:pt x="45" y="751"/>
                  </a:lnTo>
                  <a:lnTo>
                    <a:pt x="53" y="751"/>
                  </a:lnTo>
                  <a:lnTo>
                    <a:pt x="53" y="759"/>
                  </a:lnTo>
                  <a:lnTo>
                    <a:pt x="70" y="767"/>
                  </a:lnTo>
                  <a:lnTo>
                    <a:pt x="86" y="763"/>
                  </a:lnTo>
                  <a:lnTo>
                    <a:pt x="94" y="771"/>
                  </a:lnTo>
                  <a:lnTo>
                    <a:pt x="127" y="767"/>
                  </a:lnTo>
                  <a:lnTo>
                    <a:pt x="139" y="755"/>
                  </a:lnTo>
                  <a:lnTo>
                    <a:pt x="148" y="734"/>
                  </a:lnTo>
                  <a:lnTo>
                    <a:pt x="156" y="775"/>
                  </a:lnTo>
                  <a:lnTo>
                    <a:pt x="168" y="767"/>
                  </a:lnTo>
                  <a:lnTo>
                    <a:pt x="164" y="792"/>
                  </a:lnTo>
                  <a:lnTo>
                    <a:pt x="189" y="788"/>
                  </a:lnTo>
                  <a:lnTo>
                    <a:pt x="197" y="829"/>
                  </a:lnTo>
                  <a:lnTo>
                    <a:pt x="209" y="788"/>
                  </a:lnTo>
                  <a:lnTo>
                    <a:pt x="217" y="808"/>
                  </a:lnTo>
                  <a:lnTo>
                    <a:pt x="234" y="792"/>
                  </a:lnTo>
                  <a:lnTo>
                    <a:pt x="230" y="812"/>
                  </a:lnTo>
                  <a:lnTo>
                    <a:pt x="263" y="784"/>
                  </a:lnTo>
                  <a:lnTo>
                    <a:pt x="283" y="775"/>
                  </a:lnTo>
                  <a:lnTo>
                    <a:pt x="242" y="542"/>
                  </a:lnTo>
                  <a:lnTo>
                    <a:pt x="258" y="550"/>
                  </a:lnTo>
                  <a:lnTo>
                    <a:pt x="267" y="537"/>
                  </a:lnTo>
                  <a:lnTo>
                    <a:pt x="267" y="550"/>
                  </a:lnTo>
                  <a:lnTo>
                    <a:pt x="275" y="554"/>
                  </a:lnTo>
                  <a:lnTo>
                    <a:pt x="283" y="521"/>
                  </a:lnTo>
                  <a:lnTo>
                    <a:pt x="279" y="517"/>
                  </a:lnTo>
                  <a:lnTo>
                    <a:pt x="275" y="509"/>
                  </a:lnTo>
                  <a:lnTo>
                    <a:pt x="267" y="488"/>
                  </a:lnTo>
                  <a:lnTo>
                    <a:pt x="263" y="455"/>
                  </a:lnTo>
                  <a:lnTo>
                    <a:pt x="271" y="423"/>
                  </a:lnTo>
                  <a:lnTo>
                    <a:pt x="271" y="402"/>
                  </a:lnTo>
                  <a:lnTo>
                    <a:pt x="271" y="394"/>
                  </a:lnTo>
                  <a:lnTo>
                    <a:pt x="271" y="382"/>
                  </a:lnTo>
                  <a:lnTo>
                    <a:pt x="275" y="369"/>
                  </a:lnTo>
                  <a:lnTo>
                    <a:pt x="275" y="361"/>
                  </a:lnTo>
                  <a:lnTo>
                    <a:pt x="279" y="353"/>
                  </a:lnTo>
                  <a:lnTo>
                    <a:pt x="283" y="341"/>
                  </a:lnTo>
                  <a:lnTo>
                    <a:pt x="283" y="332"/>
                  </a:lnTo>
                  <a:lnTo>
                    <a:pt x="291" y="324"/>
                  </a:lnTo>
                  <a:lnTo>
                    <a:pt x="295" y="316"/>
                  </a:lnTo>
                  <a:lnTo>
                    <a:pt x="299" y="308"/>
                  </a:lnTo>
                  <a:lnTo>
                    <a:pt x="308" y="299"/>
                  </a:lnTo>
                  <a:lnTo>
                    <a:pt x="312" y="291"/>
                  </a:lnTo>
                  <a:lnTo>
                    <a:pt x="320" y="283"/>
                  </a:lnTo>
                  <a:lnTo>
                    <a:pt x="328" y="279"/>
                  </a:lnTo>
                  <a:lnTo>
                    <a:pt x="336" y="271"/>
                  </a:lnTo>
                  <a:lnTo>
                    <a:pt x="345" y="267"/>
                  </a:lnTo>
                  <a:lnTo>
                    <a:pt x="353" y="263"/>
                  </a:lnTo>
                  <a:lnTo>
                    <a:pt x="361" y="254"/>
                  </a:lnTo>
                  <a:lnTo>
                    <a:pt x="369" y="254"/>
                  </a:lnTo>
                  <a:lnTo>
                    <a:pt x="381" y="250"/>
                  </a:lnTo>
                  <a:lnTo>
                    <a:pt x="390" y="246"/>
                  </a:lnTo>
                  <a:lnTo>
                    <a:pt x="398" y="246"/>
                  </a:lnTo>
                  <a:lnTo>
                    <a:pt x="410" y="242"/>
                  </a:lnTo>
                  <a:lnTo>
                    <a:pt x="418" y="242"/>
                  </a:lnTo>
                  <a:lnTo>
                    <a:pt x="431" y="242"/>
                  </a:lnTo>
                  <a:lnTo>
                    <a:pt x="439" y="242"/>
                  </a:lnTo>
                  <a:lnTo>
                    <a:pt x="451" y="246"/>
                  </a:lnTo>
                  <a:lnTo>
                    <a:pt x="500" y="238"/>
                  </a:lnTo>
                  <a:lnTo>
                    <a:pt x="566" y="230"/>
                  </a:lnTo>
                  <a:lnTo>
                    <a:pt x="587" y="242"/>
                  </a:lnTo>
                  <a:lnTo>
                    <a:pt x="628" y="222"/>
                  </a:lnTo>
                  <a:lnTo>
                    <a:pt x="628" y="230"/>
                  </a:lnTo>
                  <a:lnTo>
                    <a:pt x="656" y="222"/>
                  </a:lnTo>
                  <a:lnTo>
                    <a:pt x="656" y="230"/>
                  </a:lnTo>
                  <a:lnTo>
                    <a:pt x="669" y="226"/>
                  </a:lnTo>
                  <a:lnTo>
                    <a:pt x="673" y="222"/>
                  </a:lnTo>
                  <a:lnTo>
                    <a:pt x="677" y="217"/>
                  </a:lnTo>
                  <a:lnTo>
                    <a:pt x="681" y="217"/>
                  </a:lnTo>
                  <a:lnTo>
                    <a:pt x="685" y="213"/>
                  </a:lnTo>
                  <a:lnTo>
                    <a:pt x="689" y="213"/>
                  </a:lnTo>
                  <a:lnTo>
                    <a:pt x="693" y="213"/>
                  </a:lnTo>
                  <a:lnTo>
                    <a:pt x="697" y="213"/>
                  </a:lnTo>
                  <a:lnTo>
                    <a:pt x="701" y="217"/>
                  </a:lnTo>
                  <a:lnTo>
                    <a:pt x="706" y="217"/>
                  </a:lnTo>
                  <a:lnTo>
                    <a:pt x="710" y="222"/>
                  </a:lnTo>
                  <a:lnTo>
                    <a:pt x="714" y="222"/>
                  </a:lnTo>
                  <a:lnTo>
                    <a:pt x="718" y="226"/>
                  </a:lnTo>
                  <a:lnTo>
                    <a:pt x="718" y="230"/>
                  </a:lnTo>
                  <a:lnTo>
                    <a:pt x="722" y="234"/>
                  </a:lnTo>
                  <a:lnTo>
                    <a:pt x="722" y="246"/>
                  </a:lnTo>
                  <a:lnTo>
                    <a:pt x="726" y="254"/>
                  </a:lnTo>
                  <a:lnTo>
                    <a:pt x="726" y="263"/>
                  </a:lnTo>
                  <a:lnTo>
                    <a:pt x="726" y="275"/>
                  </a:lnTo>
                  <a:lnTo>
                    <a:pt x="730" y="283"/>
                  </a:lnTo>
                  <a:lnTo>
                    <a:pt x="726" y="295"/>
                  </a:lnTo>
                  <a:lnTo>
                    <a:pt x="734" y="304"/>
                  </a:lnTo>
                  <a:lnTo>
                    <a:pt x="738" y="316"/>
                  </a:lnTo>
                  <a:lnTo>
                    <a:pt x="747" y="324"/>
                  </a:lnTo>
                  <a:lnTo>
                    <a:pt x="755" y="332"/>
                  </a:lnTo>
                  <a:lnTo>
                    <a:pt x="763" y="345"/>
                  </a:lnTo>
                  <a:lnTo>
                    <a:pt x="771" y="353"/>
                  </a:lnTo>
                  <a:lnTo>
                    <a:pt x="779" y="361"/>
                  </a:lnTo>
                  <a:lnTo>
                    <a:pt x="788" y="369"/>
                  </a:lnTo>
                  <a:lnTo>
                    <a:pt x="800" y="394"/>
                  </a:lnTo>
                </a:path>
              </a:pathLst>
            </a:custGeom>
            <a:noFill/>
            <a:ln w="0">
              <a:solidFill>
                <a:srgbClr val="B5B5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08" name="Freeform 8"/>
            <p:cNvSpPr>
              <a:spLocks/>
            </p:cNvSpPr>
            <p:nvPr/>
          </p:nvSpPr>
          <p:spPr bwMode="auto">
            <a:xfrm>
              <a:off x="4608" y="837"/>
              <a:ext cx="423" cy="541"/>
            </a:xfrm>
            <a:custGeom>
              <a:avLst/>
              <a:gdLst>
                <a:gd name="T0" fmla="*/ 423 w 423"/>
                <a:gd name="T1" fmla="*/ 0 h 541"/>
                <a:gd name="T2" fmla="*/ 423 w 423"/>
                <a:gd name="T3" fmla="*/ 37 h 541"/>
                <a:gd name="T4" fmla="*/ 419 w 423"/>
                <a:gd name="T5" fmla="*/ 98 h 541"/>
                <a:gd name="T6" fmla="*/ 415 w 423"/>
                <a:gd name="T7" fmla="*/ 164 h 541"/>
                <a:gd name="T8" fmla="*/ 411 w 423"/>
                <a:gd name="T9" fmla="*/ 226 h 541"/>
                <a:gd name="T10" fmla="*/ 406 w 423"/>
                <a:gd name="T11" fmla="*/ 291 h 541"/>
                <a:gd name="T12" fmla="*/ 402 w 423"/>
                <a:gd name="T13" fmla="*/ 353 h 541"/>
                <a:gd name="T14" fmla="*/ 394 w 423"/>
                <a:gd name="T15" fmla="*/ 414 h 541"/>
                <a:gd name="T16" fmla="*/ 390 w 423"/>
                <a:gd name="T17" fmla="*/ 476 h 541"/>
                <a:gd name="T18" fmla="*/ 390 w 423"/>
                <a:gd name="T19" fmla="*/ 476 h 541"/>
                <a:gd name="T20" fmla="*/ 267 w 423"/>
                <a:gd name="T21" fmla="*/ 541 h 541"/>
                <a:gd name="T22" fmla="*/ 0 w 423"/>
                <a:gd name="T23" fmla="*/ 29 h 541"/>
                <a:gd name="T24" fmla="*/ 423 w 423"/>
                <a:gd name="T25" fmla="*/ 0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3"/>
                <a:gd name="T40" fmla="*/ 0 h 541"/>
                <a:gd name="T41" fmla="*/ 423 w 423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3" h="541">
                  <a:moveTo>
                    <a:pt x="423" y="0"/>
                  </a:moveTo>
                  <a:lnTo>
                    <a:pt x="423" y="37"/>
                  </a:lnTo>
                  <a:lnTo>
                    <a:pt x="419" y="98"/>
                  </a:lnTo>
                  <a:lnTo>
                    <a:pt x="415" y="164"/>
                  </a:lnTo>
                  <a:lnTo>
                    <a:pt x="411" y="226"/>
                  </a:lnTo>
                  <a:lnTo>
                    <a:pt x="406" y="291"/>
                  </a:lnTo>
                  <a:lnTo>
                    <a:pt x="402" y="353"/>
                  </a:lnTo>
                  <a:lnTo>
                    <a:pt x="394" y="414"/>
                  </a:lnTo>
                  <a:lnTo>
                    <a:pt x="390" y="476"/>
                  </a:lnTo>
                  <a:lnTo>
                    <a:pt x="267" y="541"/>
                  </a:lnTo>
                  <a:lnTo>
                    <a:pt x="0" y="2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09" name="Freeform 9"/>
            <p:cNvSpPr>
              <a:spLocks/>
            </p:cNvSpPr>
            <p:nvPr/>
          </p:nvSpPr>
          <p:spPr bwMode="auto">
            <a:xfrm>
              <a:off x="4608" y="837"/>
              <a:ext cx="423" cy="541"/>
            </a:xfrm>
            <a:custGeom>
              <a:avLst/>
              <a:gdLst>
                <a:gd name="T0" fmla="*/ 423 w 423"/>
                <a:gd name="T1" fmla="*/ 0 h 541"/>
                <a:gd name="T2" fmla="*/ 423 w 423"/>
                <a:gd name="T3" fmla="*/ 37 h 541"/>
                <a:gd name="T4" fmla="*/ 419 w 423"/>
                <a:gd name="T5" fmla="*/ 98 h 541"/>
                <a:gd name="T6" fmla="*/ 415 w 423"/>
                <a:gd name="T7" fmla="*/ 164 h 541"/>
                <a:gd name="T8" fmla="*/ 411 w 423"/>
                <a:gd name="T9" fmla="*/ 226 h 541"/>
                <a:gd name="T10" fmla="*/ 406 w 423"/>
                <a:gd name="T11" fmla="*/ 291 h 541"/>
                <a:gd name="T12" fmla="*/ 402 w 423"/>
                <a:gd name="T13" fmla="*/ 353 h 541"/>
                <a:gd name="T14" fmla="*/ 394 w 423"/>
                <a:gd name="T15" fmla="*/ 414 h 541"/>
                <a:gd name="T16" fmla="*/ 390 w 423"/>
                <a:gd name="T17" fmla="*/ 476 h 541"/>
                <a:gd name="T18" fmla="*/ 390 w 423"/>
                <a:gd name="T19" fmla="*/ 476 h 541"/>
                <a:gd name="T20" fmla="*/ 267 w 423"/>
                <a:gd name="T21" fmla="*/ 541 h 541"/>
                <a:gd name="T22" fmla="*/ 0 w 423"/>
                <a:gd name="T23" fmla="*/ 29 h 541"/>
                <a:gd name="T24" fmla="*/ 423 w 423"/>
                <a:gd name="T25" fmla="*/ 0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3"/>
                <a:gd name="T40" fmla="*/ 0 h 541"/>
                <a:gd name="T41" fmla="*/ 423 w 423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3" h="541">
                  <a:moveTo>
                    <a:pt x="423" y="0"/>
                  </a:moveTo>
                  <a:lnTo>
                    <a:pt x="423" y="37"/>
                  </a:lnTo>
                  <a:lnTo>
                    <a:pt x="419" y="98"/>
                  </a:lnTo>
                  <a:lnTo>
                    <a:pt x="415" y="164"/>
                  </a:lnTo>
                  <a:lnTo>
                    <a:pt x="411" y="226"/>
                  </a:lnTo>
                  <a:lnTo>
                    <a:pt x="406" y="291"/>
                  </a:lnTo>
                  <a:lnTo>
                    <a:pt x="402" y="353"/>
                  </a:lnTo>
                  <a:lnTo>
                    <a:pt x="394" y="414"/>
                  </a:lnTo>
                  <a:lnTo>
                    <a:pt x="390" y="476"/>
                  </a:lnTo>
                  <a:lnTo>
                    <a:pt x="267" y="541"/>
                  </a:lnTo>
                  <a:lnTo>
                    <a:pt x="0" y="29"/>
                  </a:lnTo>
                  <a:lnTo>
                    <a:pt x="423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0" name="Freeform 10"/>
            <p:cNvSpPr>
              <a:spLocks/>
            </p:cNvSpPr>
            <p:nvPr/>
          </p:nvSpPr>
          <p:spPr bwMode="auto">
            <a:xfrm>
              <a:off x="4637" y="927"/>
              <a:ext cx="86" cy="111"/>
            </a:xfrm>
            <a:custGeom>
              <a:avLst/>
              <a:gdLst>
                <a:gd name="T0" fmla="*/ 86 w 86"/>
                <a:gd name="T1" fmla="*/ 111 h 111"/>
                <a:gd name="T2" fmla="*/ 74 w 86"/>
                <a:gd name="T3" fmla="*/ 103 h 111"/>
                <a:gd name="T4" fmla="*/ 58 w 86"/>
                <a:gd name="T5" fmla="*/ 95 h 111"/>
                <a:gd name="T6" fmla="*/ 45 w 86"/>
                <a:gd name="T7" fmla="*/ 86 h 111"/>
                <a:gd name="T8" fmla="*/ 41 w 86"/>
                <a:gd name="T9" fmla="*/ 82 h 111"/>
                <a:gd name="T10" fmla="*/ 0 w 86"/>
                <a:gd name="T11" fmla="*/ 0 h 111"/>
                <a:gd name="T12" fmla="*/ 12 w 86"/>
                <a:gd name="T13" fmla="*/ 12 h 111"/>
                <a:gd name="T14" fmla="*/ 25 w 86"/>
                <a:gd name="T15" fmla="*/ 25 h 111"/>
                <a:gd name="T16" fmla="*/ 41 w 86"/>
                <a:gd name="T17" fmla="*/ 37 h 111"/>
                <a:gd name="T18" fmla="*/ 58 w 86"/>
                <a:gd name="T19" fmla="*/ 45 h 111"/>
                <a:gd name="T20" fmla="*/ 74 w 86"/>
                <a:gd name="T21" fmla="*/ 58 h 111"/>
                <a:gd name="T22" fmla="*/ 82 w 86"/>
                <a:gd name="T23" fmla="*/ 62 h 111"/>
                <a:gd name="T24" fmla="*/ 86 w 86"/>
                <a:gd name="T25" fmla="*/ 111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1"/>
                <a:gd name="T41" fmla="*/ 86 w 86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1">
                  <a:moveTo>
                    <a:pt x="86" y="111"/>
                  </a:moveTo>
                  <a:lnTo>
                    <a:pt x="74" y="103"/>
                  </a:lnTo>
                  <a:lnTo>
                    <a:pt x="58" y="95"/>
                  </a:lnTo>
                  <a:lnTo>
                    <a:pt x="45" y="86"/>
                  </a:lnTo>
                  <a:lnTo>
                    <a:pt x="41" y="8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5" y="25"/>
                  </a:lnTo>
                  <a:lnTo>
                    <a:pt x="41" y="37"/>
                  </a:lnTo>
                  <a:lnTo>
                    <a:pt x="58" y="45"/>
                  </a:lnTo>
                  <a:lnTo>
                    <a:pt x="74" y="58"/>
                  </a:lnTo>
                  <a:lnTo>
                    <a:pt x="82" y="62"/>
                  </a:lnTo>
                  <a:lnTo>
                    <a:pt x="86" y="111"/>
                  </a:lnTo>
                  <a:close/>
                </a:path>
              </a:pathLst>
            </a:custGeom>
            <a:solidFill>
              <a:srgbClr val="00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1" name="Freeform 11"/>
            <p:cNvSpPr>
              <a:spLocks/>
            </p:cNvSpPr>
            <p:nvPr/>
          </p:nvSpPr>
          <p:spPr bwMode="auto">
            <a:xfrm>
              <a:off x="4637" y="927"/>
              <a:ext cx="86" cy="111"/>
            </a:xfrm>
            <a:custGeom>
              <a:avLst/>
              <a:gdLst>
                <a:gd name="T0" fmla="*/ 86 w 86"/>
                <a:gd name="T1" fmla="*/ 111 h 111"/>
                <a:gd name="T2" fmla="*/ 74 w 86"/>
                <a:gd name="T3" fmla="*/ 103 h 111"/>
                <a:gd name="T4" fmla="*/ 58 w 86"/>
                <a:gd name="T5" fmla="*/ 95 h 111"/>
                <a:gd name="T6" fmla="*/ 45 w 86"/>
                <a:gd name="T7" fmla="*/ 86 h 111"/>
                <a:gd name="T8" fmla="*/ 41 w 86"/>
                <a:gd name="T9" fmla="*/ 82 h 111"/>
                <a:gd name="T10" fmla="*/ 0 w 86"/>
                <a:gd name="T11" fmla="*/ 0 h 111"/>
                <a:gd name="T12" fmla="*/ 12 w 86"/>
                <a:gd name="T13" fmla="*/ 12 h 111"/>
                <a:gd name="T14" fmla="*/ 25 w 86"/>
                <a:gd name="T15" fmla="*/ 25 h 111"/>
                <a:gd name="T16" fmla="*/ 41 w 86"/>
                <a:gd name="T17" fmla="*/ 37 h 111"/>
                <a:gd name="T18" fmla="*/ 58 w 86"/>
                <a:gd name="T19" fmla="*/ 45 h 111"/>
                <a:gd name="T20" fmla="*/ 74 w 86"/>
                <a:gd name="T21" fmla="*/ 58 h 111"/>
                <a:gd name="T22" fmla="*/ 82 w 86"/>
                <a:gd name="T23" fmla="*/ 62 h 111"/>
                <a:gd name="T24" fmla="*/ 86 w 86"/>
                <a:gd name="T25" fmla="*/ 111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1"/>
                <a:gd name="T41" fmla="*/ 86 w 86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1">
                  <a:moveTo>
                    <a:pt x="86" y="111"/>
                  </a:moveTo>
                  <a:lnTo>
                    <a:pt x="74" y="103"/>
                  </a:lnTo>
                  <a:lnTo>
                    <a:pt x="58" y="95"/>
                  </a:lnTo>
                  <a:lnTo>
                    <a:pt x="45" y="86"/>
                  </a:lnTo>
                  <a:lnTo>
                    <a:pt x="41" y="8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5" y="25"/>
                  </a:lnTo>
                  <a:lnTo>
                    <a:pt x="41" y="37"/>
                  </a:lnTo>
                  <a:lnTo>
                    <a:pt x="58" y="45"/>
                  </a:lnTo>
                  <a:lnTo>
                    <a:pt x="74" y="58"/>
                  </a:lnTo>
                  <a:lnTo>
                    <a:pt x="82" y="62"/>
                  </a:lnTo>
                  <a:lnTo>
                    <a:pt x="86" y="111"/>
                  </a:lnTo>
                </a:path>
              </a:pathLst>
            </a:custGeom>
            <a:noFill/>
            <a:ln w="0">
              <a:solidFill>
                <a:srgbClr val="0096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2" name="Freeform 12"/>
            <p:cNvSpPr>
              <a:spLocks/>
            </p:cNvSpPr>
            <p:nvPr/>
          </p:nvSpPr>
          <p:spPr bwMode="auto">
            <a:xfrm>
              <a:off x="4969" y="837"/>
              <a:ext cx="62" cy="193"/>
            </a:xfrm>
            <a:custGeom>
              <a:avLst/>
              <a:gdLst>
                <a:gd name="T0" fmla="*/ 58 w 62"/>
                <a:gd name="T1" fmla="*/ 98 h 193"/>
                <a:gd name="T2" fmla="*/ 62 w 62"/>
                <a:gd name="T3" fmla="*/ 37 h 193"/>
                <a:gd name="T4" fmla="*/ 62 w 62"/>
                <a:gd name="T5" fmla="*/ 0 h 193"/>
                <a:gd name="T6" fmla="*/ 50 w 62"/>
                <a:gd name="T7" fmla="*/ 20 h 193"/>
                <a:gd name="T8" fmla="*/ 50 w 62"/>
                <a:gd name="T9" fmla="*/ 25 h 193"/>
                <a:gd name="T10" fmla="*/ 50 w 62"/>
                <a:gd name="T11" fmla="*/ 37 h 193"/>
                <a:gd name="T12" fmla="*/ 45 w 62"/>
                <a:gd name="T13" fmla="*/ 45 h 193"/>
                <a:gd name="T14" fmla="*/ 45 w 62"/>
                <a:gd name="T15" fmla="*/ 53 h 193"/>
                <a:gd name="T16" fmla="*/ 41 w 62"/>
                <a:gd name="T17" fmla="*/ 61 h 193"/>
                <a:gd name="T18" fmla="*/ 37 w 62"/>
                <a:gd name="T19" fmla="*/ 74 h 193"/>
                <a:gd name="T20" fmla="*/ 33 w 62"/>
                <a:gd name="T21" fmla="*/ 78 h 193"/>
                <a:gd name="T22" fmla="*/ 25 w 62"/>
                <a:gd name="T23" fmla="*/ 90 h 193"/>
                <a:gd name="T24" fmla="*/ 21 w 62"/>
                <a:gd name="T25" fmla="*/ 98 h 193"/>
                <a:gd name="T26" fmla="*/ 13 w 62"/>
                <a:gd name="T27" fmla="*/ 107 h 193"/>
                <a:gd name="T28" fmla="*/ 9 w 62"/>
                <a:gd name="T29" fmla="*/ 111 h 193"/>
                <a:gd name="T30" fmla="*/ 0 w 62"/>
                <a:gd name="T31" fmla="*/ 193 h 193"/>
                <a:gd name="T32" fmla="*/ 0 w 62"/>
                <a:gd name="T33" fmla="*/ 193 h 193"/>
                <a:gd name="T34" fmla="*/ 9 w 62"/>
                <a:gd name="T35" fmla="*/ 189 h 193"/>
                <a:gd name="T36" fmla="*/ 17 w 62"/>
                <a:gd name="T37" fmla="*/ 185 h 193"/>
                <a:gd name="T38" fmla="*/ 25 w 62"/>
                <a:gd name="T39" fmla="*/ 176 h 193"/>
                <a:gd name="T40" fmla="*/ 33 w 62"/>
                <a:gd name="T41" fmla="*/ 172 h 193"/>
                <a:gd name="T42" fmla="*/ 41 w 62"/>
                <a:gd name="T43" fmla="*/ 164 h 193"/>
                <a:gd name="T44" fmla="*/ 45 w 62"/>
                <a:gd name="T45" fmla="*/ 156 h 193"/>
                <a:gd name="T46" fmla="*/ 50 w 62"/>
                <a:gd name="T47" fmla="*/ 152 h 193"/>
                <a:gd name="T48" fmla="*/ 54 w 62"/>
                <a:gd name="T49" fmla="*/ 148 h 193"/>
                <a:gd name="T50" fmla="*/ 58 w 62"/>
                <a:gd name="T51" fmla="*/ 98 h 1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193"/>
                <a:gd name="T80" fmla="*/ 62 w 62"/>
                <a:gd name="T81" fmla="*/ 193 h 1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193">
                  <a:moveTo>
                    <a:pt x="58" y="98"/>
                  </a:moveTo>
                  <a:lnTo>
                    <a:pt x="62" y="37"/>
                  </a:lnTo>
                  <a:lnTo>
                    <a:pt x="62" y="0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37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1" y="61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25" y="90"/>
                  </a:lnTo>
                  <a:lnTo>
                    <a:pt x="21" y="98"/>
                  </a:lnTo>
                  <a:lnTo>
                    <a:pt x="13" y="107"/>
                  </a:lnTo>
                  <a:lnTo>
                    <a:pt x="9" y="111"/>
                  </a:lnTo>
                  <a:lnTo>
                    <a:pt x="0" y="193"/>
                  </a:lnTo>
                  <a:lnTo>
                    <a:pt x="9" y="189"/>
                  </a:lnTo>
                  <a:lnTo>
                    <a:pt x="17" y="185"/>
                  </a:lnTo>
                  <a:lnTo>
                    <a:pt x="25" y="176"/>
                  </a:lnTo>
                  <a:lnTo>
                    <a:pt x="33" y="172"/>
                  </a:lnTo>
                  <a:lnTo>
                    <a:pt x="41" y="164"/>
                  </a:lnTo>
                  <a:lnTo>
                    <a:pt x="45" y="156"/>
                  </a:lnTo>
                  <a:lnTo>
                    <a:pt x="50" y="152"/>
                  </a:lnTo>
                  <a:lnTo>
                    <a:pt x="54" y="148"/>
                  </a:lnTo>
                  <a:lnTo>
                    <a:pt x="58" y="98"/>
                  </a:lnTo>
                  <a:close/>
                </a:path>
              </a:pathLst>
            </a:custGeom>
            <a:solidFill>
              <a:srgbClr val="00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3" name="Freeform 13"/>
            <p:cNvSpPr>
              <a:spLocks/>
            </p:cNvSpPr>
            <p:nvPr/>
          </p:nvSpPr>
          <p:spPr bwMode="auto">
            <a:xfrm>
              <a:off x="4969" y="837"/>
              <a:ext cx="62" cy="193"/>
            </a:xfrm>
            <a:custGeom>
              <a:avLst/>
              <a:gdLst>
                <a:gd name="T0" fmla="*/ 58 w 62"/>
                <a:gd name="T1" fmla="*/ 98 h 193"/>
                <a:gd name="T2" fmla="*/ 62 w 62"/>
                <a:gd name="T3" fmla="*/ 37 h 193"/>
                <a:gd name="T4" fmla="*/ 62 w 62"/>
                <a:gd name="T5" fmla="*/ 0 h 193"/>
                <a:gd name="T6" fmla="*/ 50 w 62"/>
                <a:gd name="T7" fmla="*/ 20 h 193"/>
                <a:gd name="T8" fmla="*/ 50 w 62"/>
                <a:gd name="T9" fmla="*/ 25 h 193"/>
                <a:gd name="T10" fmla="*/ 50 w 62"/>
                <a:gd name="T11" fmla="*/ 37 h 193"/>
                <a:gd name="T12" fmla="*/ 45 w 62"/>
                <a:gd name="T13" fmla="*/ 45 h 193"/>
                <a:gd name="T14" fmla="*/ 45 w 62"/>
                <a:gd name="T15" fmla="*/ 53 h 193"/>
                <a:gd name="T16" fmla="*/ 41 w 62"/>
                <a:gd name="T17" fmla="*/ 61 h 193"/>
                <a:gd name="T18" fmla="*/ 37 w 62"/>
                <a:gd name="T19" fmla="*/ 74 h 193"/>
                <a:gd name="T20" fmla="*/ 33 w 62"/>
                <a:gd name="T21" fmla="*/ 78 h 193"/>
                <a:gd name="T22" fmla="*/ 25 w 62"/>
                <a:gd name="T23" fmla="*/ 90 h 193"/>
                <a:gd name="T24" fmla="*/ 21 w 62"/>
                <a:gd name="T25" fmla="*/ 98 h 193"/>
                <a:gd name="T26" fmla="*/ 13 w 62"/>
                <a:gd name="T27" fmla="*/ 107 h 193"/>
                <a:gd name="T28" fmla="*/ 9 w 62"/>
                <a:gd name="T29" fmla="*/ 111 h 193"/>
                <a:gd name="T30" fmla="*/ 0 w 62"/>
                <a:gd name="T31" fmla="*/ 193 h 193"/>
                <a:gd name="T32" fmla="*/ 0 w 62"/>
                <a:gd name="T33" fmla="*/ 193 h 193"/>
                <a:gd name="T34" fmla="*/ 9 w 62"/>
                <a:gd name="T35" fmla="*/ 189 h 193"/>
                <a:gd name="T36" fmla="*/ 17 w 62"/>
                <a:gd name="T37" fmla="*/ 185 h 193"/>
                <a:gd name="T38" fmla="*/ 25 w 62"/>
                <a:gd name="T39" fmla="*/ 176 h 193"/>
                <a:gd name="T40" fmla="*/ 33 w 62"/>
                <a:gd name="T41" fmla="*/ 172 h 193"/>
                <a:gd name="T42" fmla="*/ 41 w 62"/>
                <a:gd name="T43" fmla="*/ 164 h 193"/>
                <a:gd name="T44" fmla="*/ 45 w 62"/>
                <a:gd name="T45" fmla="*/ 156 h 193"/>
                <a:gd name="T46" fmla="*/ 50 w 62"/>
                <a:gd name="T47" fmla="*/ 152 h 193"/>
                <a:gd name="T48" fmla="*/ 54 w 62"/>
                <a:gd name="T49" fmla="*/ 148 h 193"/>
                <a:gd name="T50" fmla="*/ 58 w 62"/>
                <a:gd name="T51" fmla="*/ 98 h 1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193"/>
                <a:gd name="T80" fmla="*/ 62 w 62"/>
                <a:gd name="T81" fmla="*/ 193 h 1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193">
                  <a:moveTo>
                    <a:pt x="58" y="98"/>
                  </a:moveTo>
                  <a:lnTo>
                    <a:pt x="62" y="37"/>
                  </a:lnTo>
                  <a:lnTo>
                    <a:pt x="62" y="0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37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1" y="61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25" y="90"/>
                  </a:lnTo>
                  <a:lnTo>
                    <a:pt x="21" y="98"/>
                  </a:lnTo>
                  <a:lnTo>
                    <a:pt x="13" y="107"/>
                  </a:lnTo>
                  <a:lnTo>
                    <a:pt x="9" y="111"/>
                  </a:lnTo>
                  <a:lnTo>
                    <a:pt x="0" y="193"/>
                  </a:lnTo>
                  <a:lnTo>
                    <a:pt x="9" y="189"/>
                  </a:lnTo>
                  <a:lnTo>
                    <a:pt x="17" y="185"/>
                  </a:lnTo>
                  <a:lnTo>
                    <a:pt x="25" y="176"/>
                  </a:lnTo>
                  <a:lnTo>
                    <a:pt x="33" y="172"/>
                  </a:lnTo>
                  <a:lnTo>
                    <a:pt x="41" y="164"/>
                  </a:lnTo>
                  <a:lnTo>
                    <a:pt x="45" y="156"/>
                  </a:lnTo>
                  <a:lnTo>
                    <a:pt x="50" y="152"/>
                  </a:lnTo>
                  <a:lnTo>
                    <a:pt x="54" y="148"/>
                  </a:lnTo>
                  <a:lnTo>
                    <a:pt x="58" y="98"/>
                  </a:lnTo>
                </a:path>
              </a:pathLst>
            </a:custGeom>
            <a:noFill/>
            <a:ln w="0">
              <a:solidFill>
                <a:srgbClr val="0096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4" name="Freeform 14"/>
            <p:cNvSpPr>
              <a:spLocks/>
            </p:cNvSpPr>
            <p:nvPr/>
          </p:nvSpPr>
          <p:spPr bwMode="auto">
            <a:xfrm>
              <a:off x="4711" y="948"/>
              <a:ext cx="123" cy="119"/>
            </a:xfrm>
            <a:custGeom>
              <a:avLst/>
              <a:gdLst>
                <a:gd name="T0" fmla="*/ 0 w 123"/>
                <a:gd name="T1" fmla="*/ 0 h 119"/>
                <a:gd name="T2" fmla="*/ 12 w 123"/>
                <a:gd name="T3" fmla="*/ 119 h 119"/>
                <a:gd name="T4" fmla="*/ 123 w 123"/>
                <a:gd name="T5" fmla="*/ 74 h 119"/>
                <a:gd name="T6" fmla="*/ 16 w 123"/>
                <a:gd name="T7" fmla="*/ 110 h 119"/>
                <a:gd name="T8" fmla="*/ 0 w 123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19"/>
                <a:gd name="T17" fmla="*/ 123 w 123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19">
                  <a:moveTo>
                    <a:pt x="0" y="0"/>
                  </a:moveTo>
                  <a:lnTo>
                    <a:pt x="12" y="119"/>
                  </a:lnTo>
                  <a:lnTo>
                    <a:pt x="123" y="74"/>
                  </a:lnTo>
                  <a:lnTo>
                    <a:pt x="1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5" name="Freeform 15"/>
            <p:cNvSpPr>
              <a:spLocks/>
            </p:cNvSpPr>
            <p:nvPr/>
          </p:nvSpPr>
          <p:spPr bwMode="auto">
            <a:xfrm>
              <a:off x="4711" y="948"/>
              <a:ext cx="123" cy="119"/>
            </a:xfrm>
            <a:custGeom>
              <a:avLst/>
              <a:gdLst>
                <a:gd name="T0" fmla="*/ 0 w 123"/>
                <a:gd name="T1" fmla="*/ 0 h 119"/>
                <a:gd name="T2" fmla="*/ 12 w 123"/>
                <a:gd name="T3" fmla="*/ 119 h 119"/>
                <a:gd name="T4" fmla="*/ 123 w 123"/>
                <a:gd name="T5" fmla="*/ 74 h 119"/>
                <a:gd name="T6" fmla="*/ 16 w 123"/>
                <a:gd name="T7" fmla="*/ 110 h 119"/>
                <a:gd name="T8" fmla="*/ 0 w 123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19"/>
                <a:gd name="T17" fmla="*/ 123 w 123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19">
                  <a:moveTo>
                    <a:pt x="0" y="0"/>
                  </a:moveTo>
                  <a:lnTo>
                    <a:pt x="12" y="119"/>
                  </a:lnTo>
                  <a:lnTo>
                    <a:pt x="123" y="74"/>
                  </a:lnTo>
                  <a:lnTo>
                    <a:pt x="16" y="1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6" name="Freeform 16"/>
            <p:cNvSpPr>
              <a:spLocks/>
            </p:cNvSpPr>
            <p:nvPr/>
          </p:nvSpPr>
          <p:spPr bwMode="auto">
            <a:xfrm>
              <a:off x="4867" y="1009"/>
              <a:ext cx="98" cy="29"/>
            </a:xfrm>
            <a:custGeom>
              <a:avLst/>
              <a:gdLst>
                <a:gd name="T0" fmla="*/ 4 w 98"/>
                <a:gd name="T1" fmla="*/ 0 h 29"/>
                <a:gd name="T2" fmla="*/ 98 w 98"/>
                <a:gd name="T3" fmla="*/ 29 h 29"/>
                <a:gd name="T4" fmla="*/ 86 w 98"/>
                <a:gd name="T5" fmla="*/ 29 h 29"/>
                <a:gd name="T6" fmla="*/ 0 w 98"/>
                <a:gd name="T7" fmla="*/ 0 h 29"/>
                <a:gd name="T8" fmla="*/ 4 w 9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9"/>
                <a:gd name="T17" fmla="*/ 98 w 9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9">
                  <a:moveTo>
                    <a:pt x="4" y="0"/>
                  </a:moveTo>
                  <a:lnTo>
                    <a:pt x="98" y="29"/>
                  </a:lnTo>
                  <a:lnTo>
                    <a:pt x="86" y="29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7" name="Freeform 17"/>
            <p:cNvSpPr>
              <a:spLocks/>
            </p:cNvSpPr>
            <p:nvPr/>
          </p:nvSpPr>
          <p:spPr bwMode="auto">
            <a:xfrm>
              <a:off x="4867" y="1009"/>
              <a:ext cx="98" cy="29"/>
            </a:xfrm>
            <a:custGeom>
              <a:avLst/>
              <a:gdLst>
                <a:gd name="T0" fmla="*/ 4 w 98"/>
                <a:gd name="T1" fmla="*/ 0 h 29"/>
                <a:gd name="T2" fmla="*/ 98 w 98"/>
                <a:gd name="T3" fmla="*/ 29 h 29"/>
                <a:gd name="T4" fmla="*/ 86 w 98"/>
                <a:gd name="T5" fmla="*/ 29 h 29"/>
                <a:gd name="T6" fmla="*/ 0 w 98"/>
                <a:gd name="T7" fmla="*/ 0 h 29"/>
                <a:gd name="T8" fmla="*/ 4 w 9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9"/>
                <a:gd name="T17" fmla="*/ 98 w 9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9">
                  <a:moveTo>
                    <a:pt x="4" y="0"/>
                  </a:moveTo>
                  <a:lnTo>
                    <a:pt x="98" y="29"/>
                  </a:lnTo>
                  <a:lnTo>
                    <a:pt x="86" y="29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8" name="Freeform 18"/>
            <p:cNvSpPr>
              <a:spLocks/>
            </p:cNvSpPr>
            <p:nvPr/>
          </p:nvSpPr>
          <p:spPr bwMode="auto">
            <a:xfrm>
              <a:off x="4514" y="213"/>
              <a:ext cx="578" cy="768"/>
            </a:xfrm>
            <a:custGeom>
              <a:avLst/>
              <a:gdLst>
                <a:gd name="T0" fmla="*/ 570 w 578"/>
                <a:gd name="T1" fmla="*/ 357 h 768"/>
                <a:gd name="T2" fmla="*/ 562 w 578"/>
                <a:gd name="T3" fmla="*/ 288 h 768"/>
                <a:gd name="T4" fmla="*/ 558 w 578"/>
                <a:gd name="T5" fmla="*/ 214 h 768"/>
                <a:gd name="T6" fmla="*/ 558 w 578"/>
                <a:gd name="T7" fmla="*/ 164 h 768"/>
                <a:gd name="T8" fmla="*/ 529 w 578"/>
                <a:gd name="T9" fmla="*/ 140 h 768"/>
                <a:gd name="T10" fmla="*/ 505 w 578"/>
                <a:gd name="T11" fmla="*/ 111 h 768"/>
                <a:gd name="T12" fmla="*/ 488 w 578"/>
                <a:gd name="T13" fmla="*/ 82 h 768"/>
                <a:gd name="T14" fmla="*/ 488 w 578"/>
                <a:gd name="T15" fmla="*/ 62 h 768"/>
                <a:gd name="T16" fmla="*/ 484 w 578"/>
                <a:gd name="T17" fmla="*/ 33 h 768"/>
                <a:gd name="T18" fmla="*/ 480 w 578"/>
                <a:gd name="T19" fmla="*/ 21 h 768"/>
                <a:gd name="T20" fmla="*/ 472 w 578"/>
                <a:gd name="T21" fmla="*/ 13 h 768"/>
                <a:gd name="T22" fmla="*/ 459 w 578"/>
                <a:gd name="T23" fmla="*/ 4 h 768"/>
                <a:gd name="T24" fmla="*/ 447 w 578"/>
                <a:gd name="T25" fmla="*/ 4 h 768"/>
                <a:gd name="T26" fmla="*/ 435 w 578"/>
                <a:gd name="T27" fmla="*/ 9 h 768"/>
                <a:gd name="T28" fmla="*/ 427 w 578"/>
                <a:gd name="T29" fmla="*/ 13 h 768"/>
                <a:gd name="T30" fmla="*/ 386 w 578"/>
                <a:gd name="T31" fmla="*/ 21 h 768"/>
                <a:gd name="T32" fmla="*/ 324 w 578"/>
                <a:gd name="T33" fmla="*/ 21 h 768"/>
                <a:gd name="T34" fmla="*/ 209 w 578"/>
                <a:gd name="T35" fmla="*/ 33 h 768"/>
                <a:gd name="T36" fmla="*/ 176 w 578"/>
                <a:gd name="T37" fmla="*/ 33 h 768"/>
                <a:gd name="T38" fmla="*/ 148 w 578"/>
                <a:gd name="T39" fmla="*/ 33 h 768"/>
                <a:gd name="T40" fmla="*/ 119 w 578"/>
                <a:gd name="T41" fmla="*/ 45 h 768"/>
                <a:gd name="T42" fmla="*/ 94 w 578"/>
                <a:gd name="T43" fmla="*/ 62 h 768"/>
                <a:gd name="T44" fmla="*/ 70 w 578"/>
                <a:gd name="T45" fmla="*/ 82 h 768"/>
                <a:gd name="T46" fmla="*/ 53 w 578"/>
                <a:gd name="T47" fmla="*/ 103 h 768"/>
                <a:gd name="T48" fmla="*/ 41 w 578"/>
                <a:gd name="T49" fmla="*/ 132 h 768"/>
                <a:gd name="T50" fmla="*/ 33 w 578"/>
                <a:gd name="T51" fmla="*/ 160 h 768"/>
                <a:gd name="T52" fmla="*/ 29 w 578"/>
                <a:gd name="T53" fmla="*/ 189 h 768"/>
                <a:gd name="T54" fmla="*/ 25 w 578"/>
                <a:gd name="T55" fmla="*/ 279 h 768"/>
                <a:gd name="T56" fmla="*/ 41 w 578"/>
                <a:gd name="T57" fmla="*/ 308 h 768"/>
                <a:gd name="T58" fmla="*/ 25 w 578"/>
                <a:gd name="T59" fmla="*/ 329 h 768"/>
                <a:gd name="T60" fmla="*/ 0 w 578"/>
                <a:gd name="T61" fmla="*/ 329 h 768"/>
                <a:gd name="T62" fmla="*/ 12 w 578"/>
                <a:gd name="T63" fmla="*/ 353 h 768"/>
                <a:gd name="T64" fmla="*/ 21 w 578"/>
                <a:gd name="T65" fmla="*/ 382 h 768"/>
                <a:gd name="T66" fmla="*/ 21 w 578"/>
                <a:gd name="T67" fmla="*/ 415 h 768"/>
                <a:gd name="T68" fmla="*/ 29 w 578"/>
                <a:gd name="T69" fmla="*/ 517 h 768"/>
                <a:gd name="T70" fmla="*/ 37 w 578"/>
                <a:gd name="T71" fmla="*/ 550 h 768"/>
                <a:gd name="T72" fmla="*/ 45 w 578"/>
                <a:gd name="T73" fmla="*/ 583 h 768"/>
                <a:gd name="T74" fmla="*/ 62 w 578"/>
                <a:gd name="T75" fmla="*/ 616 h 768"/>
                <a:gd name="T76" fmla="*/ 82 w 578"/>
                <a:gd name="T77" fmla="*/ 640 h 768"/>
                <a:gd name="T78" fmla="*/ 94 w 578"/>
                <a:gd name="T79" fmla="*/ 653 h 768"/>
                <a:gd name="T80" fmla="*/ 119 w 578"/>
                <a:gd name="T81" fmla="*/ 677 h 768"/>
                <a:gd name="T82" fmla="*/ 144 w 578"/>
                <a:gd name="T83" fmla="*/ 694 h 768"/>
                <a:gd name="T84" fmla="*/ 172 w 578"/>
                <a:gd name="T85" fmla="*/ 706 h 768"/>
                <a:gd name="T86" fmla="*/ 201 w 578"/>
                <a:gd name="T87" fmla="*/ 714 h 768"/>
                <a:gd name="T88" fmla="*/ 222 w 578"/>
                <a:gd name="T89" fmla="*/ 735 h 768"/>
                <a:gd name="T90" fmla="*/ 250 w 578"/>
                <a:gd name="T91" fmla="*/ 751 h 768"/>
                <a:gd name="T92" fmla="*/ 279 w 578"/>
                <a:gd name="T93" fmla="*/ 763 h 768"/>
                <a:gd name="T94" fmla="*/ 312 w 578"/>
                <a:gd name="T95" fmla="*/ 768 h 768"/>
                <a:gd name="T96" fmla="*/ 340 w 578"/>
                <a:gd name="T97" fmla="*/ 768 h 768"/>
                <a:gd name="T98" fmla="*/ 369 w 578"/>
                <a:gd name="T99" fmla="*/ 759 h 768"/>
                <a:gd name="T100" fmla="*/ 398 w 578"/>
                <a:gd name="T101" fmla="*/ 747 h 768"/>
                <a:gd name="T102" fmla="*/ 423 w 578"/>
                <a:gd name="T103" fmla="*/ 731 h 768"/>
                <a:gd name="T104" fmla="*/ 447 w 578"/>
                <a:gd name="T105" fmla="*/ 710 h 768"/>
                <a:gd name="T106" fmla="*/ 468 w 578"/>
                <a:gd name="T107" fmla="*/ 685 h 768"/>
                <a:gd name="T108" fmla="*/ 492 w 578"/>
                <a:gd name="T109" fmla="*/ 661 h 768"/>
                <a:gd name="T110" fmla="*/ 513 w 578"/>
                <a:gd name="T111" fmla="*/ 636 h 768"/>
                <a:gd name="T112" fmla="*/ 529 w 578"/>
                <a:gd name="T113" fmla="*/ 608 h 768"/>
                <a:gd name="T114" fmla="*/ 541 w 578"/>
                <a:gd name="T115" fmla="*/ 575 h 768"/>
                <a:gd name="T116" fmla="*/ 546 w 578"/>
                <a:gd name="T117" fmla="*/ 542 h 768"/>
                <a:gd name="T118" fmla="*/ 550 w 578"/>
                <a:gd name="T119" fmla="*/ 509 h 768"/>
                <a:gd name="T120" fmla="*/ 562 w 578"/>
                <a:gd name="T121" fmla="*/ 448 h 7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8"/>
                <a:gd name="T184" fmla="*/ 0 h 768"/>
                <a:gd name="T185" fmla="*/ 578 w 578"/>
                <a:gd name="T186" fmla="*/ 768 h 7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8" h="768">
                  <a:moveTo>
                    <a:pt x="578" y="390"/>
                  </a:moveTo>
                  <a:lnTo>
                    <a:pt x="574" y="382"/>
                  </a:lnTo>
                  <a:lnTo>
                    <a:pt x="570" y="357"/>
                  </a:lnTo>
                  <a:lnTo>
                    <a:pt x="566" y="333"/>
                  </a:lnTo>
                  <a:lnTo>
                    <a:pt x="562" y="308"/>
                  </a:lnTo>
                  <a:lnTo>
                    <a:pt x="562" y="288"/>
                  </a:lnTo>
                  <a:lnTo>
                    <a:pt x="558" y="263"/>
                  </a:lnTo>
                  <a:lnTo>
                    <a:pt x="558" y="238"/>
                  </a:lnTo>
                  <a:lnTo>
                    <a:pt x="558" y="214"/>
                  </a:lnTo>
                  <a:lnTo>
                    <a:pt x="558" y="189"/>
                  </a:lnTo>
                  <a:lnTo>
                    <a:pt x="558" y="164"/>
                  </a:lnTo>
                  <a:lnTo>
                    <a:pt x="550" y="156"/>
                  </a:lnTo>
                  <a:lnTo>
                    <a:pt x="537" y="148"/>
                  </a:lnTo>
                  <a:lnTo>
                    <a:pt x="529" y="140"/>
                  </a:lnTo>
                  <a:lnTo>
                    <a:pt x="521" y="132"/>
                  </a:lnTo>
                  <a:lnTo>
                    <a:pt x="513" y="123"/>
                  </a:lnTo>
                  <a:lnTo>
                    <a:pt x="505" y="111"/>
                  </a:lnTo>
                  <a:lnTo>
                    <a:pt x="500" y="103"/>
                  </a:lnTo>
                  <a:lnTo>
                    <a:pt x="492" y="91"/>
                  </a:lnTo>
                  <a:lnTo>
                    <a:pt x="488" y="82"/>
                  </a:lnTo>
                  <a:lnTo>
                    <a:pt x="488" y="70"/>
                  </a:lnTo>
                  <a:lnTo>
                    <a:pt x="488" y="62"/>
                  </a:lnTo>
                  <a:lnTo>
                    <a:pt x="488" y="54"/>
                  </a:lnTo>
                  <a:lnTo>
                    <a:pt x="484" y="41"/>
                  </a:lnTo>
                  <a:lnTo>
                    <a:pt x="484" y="33"/>
                  </a:lnTo>
                  <a:lnTo>
                    <a:pt x="480" y="25"/>
                  </a:lnTo>
                  <a:lnTo>
                    <a:pt x="480" y="21"/>
                  </a:lnTo>
                  <a:lnTo>
                    <a:pt x="480" y="17"/>
                  </a:lnTo>
                  <a:lnTo>
                    <a:pt x="476" y="13"/>
                  </a:lnTo>
                  <a:lnTo>
                    <a:pt x="472" y="13"/>
                  </a:lnTo>
                  <a:lnTo>
                    <a:pt x="468" y="9"/>
                  </a:lnTo>
                  <a:lnTo>
                    <a:pt x="464" y="4"/>
                  </a:lnTo>
                  <a:lnTo>
                    <a:pt x="459" y="4"/>
                  </a:lnTo>
                  <a:lnTo>
                    <a:pt x="455" y="4"/>
                  </a:lnTo>
                  <a:lnTo>
                    <a:pt x="451" y="0"/>
                  </a:lnTo>
                  <a:lnTo>
                    <a:pt x="447" y="4"/>
                  </a:lnTo>
                  <a:lnTo>
                    <a:pt x="443" y="4"/>
                  </a:lnTo>
                  <a:lnTo>
                    <a:pt x="439" y="4"/>
                  </a:lnTo>
                  <a:lnTo>
                    <a:pt x="435" y="9"/>
                  </a:lnTo>
                  <a:lnTo>
                    <a:pt x="431" y="9"/>
                  </a:lnTo>
                  <a:lnTo>
                    <a:pt x="427" y="13"/>
                  </a:lnTo>
                  <a:lnTo>
                    <a:pt x="414" y="17"/>
                  </a:lnTo>
                  <a:lnTo>
                    <a:pt x="414" y="9"/>
                  </a:lnTo>
                  <a:lnTo>
                    <a:pt x="386" y="21"/>
                  </a:lnTo>
                  <a:lnTo>
                    <a:pt x="386" y="9"/>
                  </a:lnTo>
                  <a:lnTo>
                    <a:pt x="345" y="29"/>
                  </a:lnTo>
                  <a:lnTo>
                    <a:pt x="324" y="21"/>
                  </a:lnTo>
                  <a:lnTo>
                    <a:pt x="258" y="25"/>
                  </a:lnTo>
                  <a:lnTo>
                    <a:pt x="209" y="33"/>
                  </a:lnTo>
                  <a:lnTo>
                    <a:pt x="197" y="33"/>
                  </a:lnTo>
                  <a:lnTo>
                    <a:pt x="189" y="29"/>
                  </a:lnTo>
                  <a:lnTo>
                    <a:pt x="176" y="33"/>
                  </a:lnTo>
                  <a:lnTo>
                    <a:pt x="168" y="33"/>
                  </a:lnTo>
                  <a:lnTo>
                    <a:pt x="160" y="33"/>
                  </a:lnTo>
                  <a:lnTo>
                    <a:pt x="148" y="33"/>
                  </a:lnTo>
                  <a:lnTo>
                    <a:pt x="139" y="37"/>
                  </a:lnTo>
                  <a:lnTo>
                    <a:pt x="131" y="41"/>
                  </a:lnTo>
                  <a:lnTo>
                    <a:pt x="119" y="45"/>
                  </a:lnTo>
                  <a:lnTo>
                    <a:pt x="111" y="50"/>
                  </a:lnTo>
                  <a:lnTo>
                    <a:pt x="103" y="54"/>
                  </a:lnTo>
                  <a:lnTo>
                    <a:pt x="94" y="62"/>
                  </a:lnTo>
                  <a:lnTo>
                    <a:pt x="86" y="66"/>
                  </a:lnTo>
                  <a:lnTo>
                    <a:pt x="78" y="70"/>
                  </a:lnTo>
                  <a:lnTo>
                    <a:pt x="70" y="82"/>
                  </a:lnTo>
                  <a:lnTo>
                    <a:pt x="66" y="86"/>
                  </a:lnTo>
                  <a:lnTo>
                    <a:pt x="62" y="95"/>
                  </a:lnTo>
                  <a:lnTo>
                    <a:pt x="53" y="103"/>
                  </a:lnTo>
                  <a:lnTo>
                    <a:pt x="49" y="111"/>
                  </a:lnTo>
                  <a:lnTo>
                    <a:pt x="45" y="119"/>
                  </a:lnTo>
                  <a:lnTo>
                    <a:pt x="41" y="132"/>
                  </a:lnTo>
                  <a:lnTo>
                    <a:pt x="37" y="140"/>
                  </a:lnTo>
                  <a:lnTo>
                    <a:pt x="33" y="152"/>
                  </a:lnTo>
                  <a:lnTo>
                    <a:pt x="33" y="160"/>
                  </a:lnTo>
                  <a:lnTo>
                    <a:pt x="33" y="169"/>
                  </a:lnTo>
                  <a:lnTo>
                    <a:pt x="29" y="181"/>
                  </a:lnTo>
                  <a:lnTo>
                    <a:pt x="29" y="189"/>
                  </a:lnTo>
                  <a:lnTo>
                    <a:pt x="33" y="214"/>
                  </a:lnTo>
                  <a:lnTo>
                    <a:pt x="21" y="246"/>
                  </a:lnTo>
                  <a:lnTo>
                    <a:pt x="25" y="279"/>
                  </a:lnTo>
                  <a:lnTo>
                    <a:pt x="33" y="296"/>
                  </a:lnTo>
                  <a:lnTo>
                    <a:pt x="37" y="308"/>
                  </a:lnTo>
                  <a:lnTo>
                    <a:pt x="41" y="308"/>
                  </a:lnTo>
                  <a:lnTo>
                    <a:pt x="33" y="341"/>
                  </a:lnTo>
                  <a:lnTo>
                    <a:pt x="29" y="337"/>
                  </a:lnTo>
                  <a:lnTo>
                    <a:pt x="25" y="329"/>
                  </a:lnTo>
                  <a:lnTo>
                    <a:pt x="21" y="337"/>
                  </a:lnTo>
                  <a:lnTo>
                    <a:pt x="0" y="329"/>
                  </a:lnTo>
                  <a:lnTo>
                    <a:pt x="4" y="333"/>
                  </a:lnTo>
                  <a:lnTo>
                    <a:pt x="8" y="341"/>
                  </a:lnTo>
                  <a:lnTo>
                    <a:pt x="12" y="353"/>
                  </a:lnTo>
                  <a:lnTo>
                    <a:pt x="12" y="361"/>
                  </a:lnTo>
                  <a:lnTo>
                    <a:pt x="16" y="374"/>
                  </a:lnTo>
                  <a:lnTo>
                    <a:pt x="21" y="382"/>
                  </a:lnTo>
                  <a:lnTo>
                    <a:pt x="21" y="394"/>
                  </a:lnTo>
                  <a:lnTo>
                    <a:pt x="21" y="402"/>
                  </a:lnTo>
                  <a:lnTo>
                    <a:pt x="21" y="415"/>
                  </a:lnTo>
                  <a:lnTo>
                    <a:pt x="29" y="505"/>
                  </a:lnTo>
                  <a:lnTo>
                    <a:pt x="29" y="517"/>
                  </a:lnTo>
                  <a:lnTo>
                    <a:pt x="33" y="530"/>
                  </a:lnTo>
                  <a:lnTo>
                    <a:pt x="33" y="538"/>
                  </a:lnTo>
                  <a:lnTo>
                    <a:pt x="37" y="550"/>
                  </a:lnTo>
                  <a:lnTo>
                    <a:pt x="37" y="562"/>
                  </a:lnTo>
                  <a:lnTo>
                    <a:pt x="41" y="575"/>
                  </a:lnTo>
                  <a:lnTo>
                    <a:pt x="45" y="583"/>
                  </a:lnTo>
                  <a:lnTo>
                    <a:pt x="49" y="595"/>
                  </a:lnTo>
                  <a:lnTo>
                    <a:pt x="57" y="603"/>
                  </a:lnTo>
                  <a:lnTo>
                    <a:pt x="62" y="616"/>
                  </a:lnTo>
                  <a:lnTo>
                    <a:pt x="70" y="624"/>
                  </a:lnTo>
                  <a:lnTo>
                    <a:pt x="74" y="632"/>
                  </a:lnTo>
                  <a:lnTo>
                    <a:pt x="82" y="640"/>
                  </a:lnTo>
                  <a:lnTo>
                    <a:pt x="90" y="649"/>
                  </a:lnTo>
                  <a:lnTo>
                    <a:pt x="94" y="653"/>
                  </a:lnTo>
                  <a:lnTo>
                    <a:pt x="103" y="661"/>
                  </a:lnTo>
                  <a:lnTo>
                    <a:pt x="111" y="669"/>
                  </a:lnTo>
                  <a:lnTo>
                    <a:pt x="119" y="677"/>
                  </a:lnTo>
                  <a:lnTo>
                    <a:pt x="127" y="681"/>
                  </a:lnTo>
                  <a:lnTo>
                    <a:pt x="135" y="690"/>
                  </a:lnTo>
                  <a:lnTo>
                    <a:pt x="144" y="694"/>
                  </a:lnTo>
                  <a:lnTo>
                    <a:pt x="152" y="698"/>
                  </a:lnTo>
                  <a:lnTo>
                    <a:pt x="160" y="702"/>
                  </a:lnTo>
                  <a:lnTo>
                    <a:pt x="172" y="706"/>
                  </a:lnTo>
                  <a:lnTo>
                    <a:pt x="181" y="710"/>
                  </a:lnTo>
                  <a:lnTo>
                    <a:pt x="193" y="714"/>
                  </a:lnTo>
                  <a:lnTo>
                    <a:pt x="201" y="714"/>
                  </a:lnTo>
                  <a:lnTo>
                    <a:pt x="209" y="722"/>
                  </a:lnTo>
                  <a:lnTo>
                    <a:pt x="213" y="731"/>
                  </a:lnTo>
                  <a:lnTo>
                    <a:pt x="222" y="735"/>
                  </a:lnTo>
                  <a:lnTo>
                    <a:pt x="234" y="743"/>
                  </a:lnTo>
                  <a:lnTo>
                    <a:pt x="242" y="747"/>
                  </a:lnTo>
                  <a:lnTo>
                    <a:pt x="250" y="751"/>
                  </a:lnTo>
                  <a:lnTo>
                    <a:pt x="258" y="755"/>
                  </a:lnTo>
                  <a:lnTo>
                    <a:pt x="271" y="759"/>
                  </a:lnTo>
                  <a:lnTo>
                    <a:pt x="279" y="763"/>
                  </a:lnTo>
                  <a:lnTo>
                    <a:pt x="287" y="768"/>
                  </a:lnTo>
                  <a:lnTo>
                    <a:pt x="299" y="768"/>
                  </a:lnTo>
                  <a:lnTo>
                    <a:pt x="312" y="768"/>
                  </a:lnTo>
                  <a:lnTo>
                    <a:pt x="320" y="768"/>
                  </a:lnTo>
                  <a:lnTo>
                    <a:pt x="328" y="768"/>
                  </a:lnTo>
                  <a:lnTo>
                    <a:pt x="340" y="768"/>
                  </a:lnTo>
                  <a:lnTo>
                    <a:pt x="353" y="768"/>
                  </a:lnTo>
                  <a:lnTo>
                    <a:pt x="361" y="763"/>
                  </a:lnTo>
                  <a:lnTo>
                    <a:pt x="369" y="759"/>
                  </a:lnTo>
                  <a:lnTo>
                    <a:pt x="382" y="755"/>
                  </a:lnTo>
                  <a:lnTo>
                    <a:pt x="390" y="751"/>
                  </a:lnTo>
                  <a:lnTo>
                    <a:pt x="398" y="747"/>
                  </a:lnTo>
                  <a:lnTo>
                    <a:pt x="406" y="743"/>
                  </a:lnTo>
                  <a:lnTo>
                    <a:pt x="418" y="735"/>
                  </a:lnTo>
                  <a:lnTo>
                    <a:pt x="423" y="731"/>
                  </a:lnTo>
                  <a:lnTo>
                    <a:pt x="435" y="726"/>
                  </a:lnTo>
                  <a:lnTo>
                    <a:pt x="439" y="718"/>
                  </a:lnTo>
                  <a:lnTo>
                    <a:pt x="447" y="710"/>
                  </a:lnTo>
                  <a:lnTo>
                    <a:pt x="455" y="702"/>
                  </a:lnTo>
                  <a:lnTo>
                    <a:pt x="459" y="694"/>
                  </a:lnTo>
                  <a:lnTo>
                    <a:pt x="468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1"/>
                  </a:lnTo>
                  <a:lnTo>
                    <a:pt x="500" y="653"/>
                  </a:lnTo>
                  <a:lnTo>
                    <a:pt x="505" y="649"/>
                  </a:lnTo>
                  <a:lnTo>
                    <a:pt x="513" y="636"/>
                  </a:lnTo>
                  <a:lnTo>
                    <a:pt x="517" y="628"/>
                  </a:lnTo>
                  <a:lnTo>
                    <a:pt x="525" y="620"/>
                  </a:lnTo>
                  <a:lnTo>
                    <a:pt x="529" y="608"/>
                  </a:lnTo>
                  <a:lnTo>
                    <a:pt x="533" y="599"/>
                  </a:lnTo>
                  <a:lnTo>
                    <a:pt x="537" y="587"/>
                  </a:lnTo>
                  <a:lnTo>
                    <a:pt x="541" y="575"/>
                  </a:lnTo>
                  <a:lnTo>
                    <a:pt x="546" y="566"/>
                  </a:lnTo>
                  <a:lnTo>
                    <a:pt x="546" y="554"/>
                  </a:lnTo>
                  <a:lnTo>
                    <a:pt x="546" y="542"/>
                  </a:lnTo>
                  <a:lnTo>
                    <a:pt x="550" y="534"/>
                  </a:lnTo>
                  <a:lnTo>
                    <a:pt x="550" y="521"/>
                  </a:lnTo>
                  <a:lnTo>
                    <a:pt x="550" y="509"/>
                  </a:lnTo>
                  <a:lnTo>
                    <a:pt x="546" y="501"/>
                  </a:lnTo>
                  <a:lnTo>
                    <a:pt x="550" y="501"/>
                  </a:lnTo>
                  <a:lnTo>
                    <a:pt x="562" y="448"/>
                  </a:lnTo>
                  <a:lnTo>
                    <a:pt x="574" y="398"/>
                  </a:lnTo>
                  <a:lnTo>
                    <a:pt x="578" y="390"/>
                  </a:lnTo>
                  <a:close/>
                </a:path>
              </a:pathLst>
            </a:custGeom>
            <a:solidFill>
              <a:srgbClr val="FF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19" name="Freeform 19"/>
            <p:cNvSpPr>
              <a:spLocks/>
            </p:cNvSpPr>
            <p:nvPr/>
          </p:nvSpPr>
          <p:spPr bwMode="auto">
            <a:xfrm>
              <a:off x="4514" y="213"/>
              <a:ext cx="578" cy="768"/>
            </a:xfrm>
            <a:custGeom>
              <a:avLst/>
              <a:gdLst>
                <a:gd name="T0" fmla="*/ 570 w 578"/>
                <a:gd name="T1" fmla="*/ 357 h 768"/>
                <a:gd name="T2" fmla="*/ 562 w 578"/>
                <a:gd name="T3" fmla="*/ 288 h 768"/>
                <a:gd name="T4" fmla="*/ 558 w 578"/>
                <a:gd name="T5" fmla="*/ 214 h 768"/>
                <a:gd name="T6" fmla="*/ 558 w 578"/>
                <a:gd name="T7" fmla="*/ 164 h 768"/>
                <a:gd name="T8" fmla="*/ 529 w 578"/>
                <a:gd name="T9" fmla="*/ 140 h 768"/>
                <a:gd name="T10" fmla="*/ 505 w 578"/>
                <a:gd name="T11" fmla="*/ 111 h 768"/>
                <a:gd name="T12" fmla="*/ 488 w 578"/>
                <a:gd name="T13" fmla="*/ 82 h 768"/>
                <a:gd name="T14" fmla="*/ 488 w 578"/>
                <a:gd name="T15" fmla="*/ 62 h 768"/>
                <a:gd name="T16" fmla="*/ 484 w 578"/>
                <a:gd name="T17" fmla="*/ 33 h 768"/>
                <a:gd name="T18" fmla="*/ 480 w 578"/>
                <a:gd name="T19" fmla="*/ 21 h 768"/>
                <a:gd name="T20" fmla="*/ 472 w 578"/>
                <a:gd name="T21" fmla="*/ 13 h 768"/>
                <a:gd name="T22" fmla="*/ 459 w 578"/>
                <a:gd name="T23" fmla="*/ 4 h 768"/>
                <a:gd name="T24" fmla="*/ 447 w 578"/>
                <a:gd name="T25" fmla="*/ 4 h 768"/>
                <a:gd name="T26" fmla="*/ 435 w 578"/>
                <a:gd name="T27" fmla="*/ 9 h 768"/>
                <a:gd name="T28" fmla="*/ 427 w 578"/>
                <a:gd name="T29" fmla="*/ 13 h 768"/>
                <a:gd name="T30" fmla="*/ 386 w 578"/>
                <a:gd name="T31" fmla="*/ 21 h 768"/>
                <a:gd name="T32" fmla="*/ 324 w 578"/>
                <a:gd name="T33" fmla="*/ 21 h 768"/>
                <a:gd name="T34" fmla="*/ 209 w 578"/>
                <a:gd name="T35" fmla="*/ 33 h 768"/>
                <a:gd name="T36" fmla="*/ 176 w 578"/>
                <a:gd name="T37" fmla="*/ 33 h 768"/>
                <a:gd name="T38" fmla="*/ 148 w 578"/>
                <a:gd name="T39" fmla="*/ 33 h 768"/>
                <a:gd name="T40" fmla="*/ 119 w 578"/>
                <a:gd name="T41" fmla="*/ 45 h 768"/>
                <a:gd name="T42" fmla="*/ 94 w 578"/>
                <a:gd name="T43" fmla="*/ 62 h 768"/>
                <a:gd name="T44" fmla="*/ 70 w 578"/>
                <a:gd name="T45" fmla="*/ 82 h 768"/>
                <a:gd name="T46" fmla="*/ 53 w 578"/>
                <a:gd name="T47" fmla="*/ 103 h 768"/>
                <a:gd name="T48" fmla="*/ 41 w 578"/>
                <a:gd name="T49" fmla="*/ 132 h 768"/>
                <a:gd name="T50" fmla="*/ 33 w 578"/>
                <a:gd name="T51" fmla="*/ 160 h 768"/>
                <a:gd name="T52" fmla="*/ 29 w 578"/>
                <a:gd name="T53" fmla="*/ 189 h 768"/>
                <a:gd name="T54" fmla="*/ 25 w 578"/>
                <a:gd name="T55" fmla="*/ 279 h 768"/>
                <a:gd name="T56" fmla="*/ 41 w 578"/>
                <a:gd name="T57" fmla="*/ 308 h 768"/>
                <a:gd name="T58" fmla="*/ 25 w 578"/>
                <a:gd name="T59" fmla="*/ 329 h 768"/>
                <a:gd name="T60" fmla="*/ 0 w 578"/>
                <a:gd name="T61" fmla="*/ 329 h 768"/>
                <a:gd name="T62" fmla="*/ 12 w 578"/>
                <a:gd name="T63" fmla="*/ 353 h 768"/>
                <a:gd name="T64" fmla="*/ 21 w 578"/>
                <a:gd name="T65" fmla="*/ 382 h 768"/>
                <a:gd name="T66" fmla="*/ 21 w 578"/>
                <a:gd name="T67" fmla="*/ 415 h 768"/>
                <a:gd name="T68" fmla="*/ 29 w 578"/>
                <a:gd name="T69" fmla="*/ 517 h 768"/>
                <a:gd name="T70" fmla="*/ 37 w 578"/>
                <a:gd name="T71" fmla="*/ 550 h 768"/>
                <a:gd name="T72" fmla="*/ 45 w 578"/>
                <a:gd name="T73" fmla="*/ 583 h 768"/>
                <a:gd name="T74" fmla="*/ 62 w 578"/>
                <a:gd name="T75" fmla="*/ 616 h 768"/>
                <a:gd name="T76" fmla="*/ 82 w 578"/>
                <a:gd name="T77" fmla="*/ 640 h 768"/>
                <a:gd name="T78" fmla="*/ 94 w 578"/>
                <a:gd name="T79" fmla="*/ 653 h 768"/>
                <a:gd name="T80" fmla="*/ 119 w 578"/>
                <a:gd name="T81" fmla="*/ 677 h 768"/>
                <a:gd name="T82" fmla="*/ 144 w 578"/>
                <a:gd name="T83" fmla="*/ 694 h 768"/>
                <a:gd name="T84" fmla="*/ 172 w 578"/>
                <a:gd name="T85" fmla="*/ 706 h 768"/>
                <a:gd name="T86" fmla="*/ 201 w 578"/>
                <a:gd name="T87" fmla="*/ 714 h 768"/>
                <a:gd name="T88" fmla="*/ 222 w 578"/>
                <a:gd name="T89" fmla="*/ 735 h 768"/>
                <a:gd name="T90" fmla="*/ 250 w 578"/>
                <a:gd name="T91" fmla="*/ 751 h 768"/>
                <a:gd name="T92" fmla="*/ 279 w 578"/>
                <a:gd name="T93" fmla="*/ 763 h 768"/>
                <a:gd name="T94" fmla="*/ 312 w 578"/>
                <a:gd name="T95" fmla="*/ 768 h 768"/>
                <a:gd name="T96" fmla="*/ 340 w 578"/>
                <a:gd name="T97" fmla="*/ 768 h 768"/>
                <a:gd name="T98" fmla="*/ 369 w 578"/>
                <a:gd name="T99" fmla="*/ 759 h 768"/>
                <a:gd name="T100" fmla="*/ 398 w 578"/>
                <a:gd name="T101" fmla="*/ 747 h 768"/>
                <a:gd name="T102" fmla="*/ 423 w 578"/>
                <a:gd name="T103" fmla="*/ 731 h 768"/>
                <a:gd name="T104" fmla="*/ 447 w 578"/>
                <a:gd name="T105" fmla="*/ 710 h 768"/>
                <a:gd name="T106" fmla="*/ 468 w 578"/>
                <a:gd name="T107" fmla="*/ 685 h 768"/>
                <a:gd name="T108" fmla="*/ 492 w 578"/>
                <a:gd name="T109" fmla="*/ 661 h 768"/>
                <a:gd name="T110" fmla="*/ 513 w 578"/>
                <a:gd name="T111" fmla="*/ 636 h 768"/>
                <a:gd name="T112" fmla="*/ 529 w 578"/>
                <a:gd name="T113" fmla="*/ 608 h 768"/>
                <a:gd name="T114" fmla="*/ 541 w 578"/>
                <a:gd name="T115" fmla="*/ 575 h 768"/>
                <a:gd name="T116" fmla="*/ 546 w 578"/>
                <a:gd name="T117" fmla="*/ 542 h 768"/>
                <a:gd name="T118" fmla="*/ 550 w 578"/>
                <a:gd name="T119" fmla="*/ 509 h 768"/>
                <a:gd name="T120" fmla="*/ 562 w 578"/>
                <a:gd name="T121" fmla="*/ 448 h 7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8"/>
                <a:gd name="T184" fmla="*/ 0 h 768"/>
                <a:gd name="T185" fmla="*/ 578 w 578"/>
                <a:gd name="T186" fmla="*/ 768 h 7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8" h="768">
                  <a:moveTo>
                    <a:pt x="578" y="390"/>
                  </a:moveTo>
                  <a:lnTo>
                    <a:pt x="574" y="382"/>
                  </a:lnTo>
                  <a:lnTo>
                    <a:pt x="570" y="357"/>
                  </a:lnTo>
                  <a:lnTo>
                    <a:pt x="566" y="333"/>
                  </a:lnTo>
                  <a:lnTo>
                    <a:pt x="562" y="308"/>
                  </a:lnTo>
                  <a:lnTo>
                    <a:pt x="562" y="288"/>
                  </a:lnTo>
                  <a:lnTo>
                    <a:pt x="558" y="263"/>
                  </a:lnTo>
                  <a:lnTo>
                    <a:pt x="558" y="238"/>
                  </a:lnTo>
                  <a:lnTo>
                    <a:pt x="558" y="214"/>
                  </a:lnTo>
                  <a:lnTo>
                    <a:pt x="558" y="189"/>
                  </a:lnTo>
                  <a:lnTo>
                    <a:pt x="558" y="164"/>
                  </a:lnTo>
                  <a:lnTo>
                    <a:pt x="550" y="156"/>
                  </a:lnTo>
                  <a:lnTo>
                    <a:pt x="537" y="148"/>
                  </a:lnTo>
                  <a:lnTo>
                    <a:pt x="529" y="140"/>
                  </a:lnTo>
                  <a:lnTo>
                    <a:pt x="521" y="132"/>
                  </a:lnTo>
                  <a:lnTo>
                    <a:pt x="513" y="123"/>
                  </a:lnTo>
                  <a:lnTo>
                    <a:pt x="505" y="111"/>
                  </a:lnTo>
                  <a:lnTo>
                    <a:pt x="500" y="103"/>
                  </a:lnTo>
                  <a:lnTo>
                    <a:pt x="492" y="91"/>
                  </a:lnTo>
                  <a:lnTo>
                    <a:pt x="488" y="82"/>
                  </a:lnTo>
                  <a:lnTo>
                    <a:pt x="488" y="70"/>
                  </a:lnTo>
                  <a:lnTo>
                    <a:pt x="488" y="62"/>
                  </a:lnTo>
                  <a:lnTo>
                    <a:pt x="488" y="54"/>
                  </a:lnTo>
                  <a:lnTo>
                    <a:pt x="484" y="41"/>
                  </a:lnTo>
                  <a:lnTo>
                    <a:pt x="484" y="33"/>
                  </a:lnTo>
                  <a:lnTo>
                    <a:pt x="480" y="25"/>
                  </a:lnTo>
                  <a:lnTo>
                    <a:pt x="480" y="21"/>
                  </a:lnTo>
                  <a:lnTo>
                    <a:pt x="480" y="17"/>
                  </a:lnTo>
                  <a:lnTo>
                    <a:pt x="476" y="13"/>
                  </a:lnTo>
                  <a:lnTo>
                    <a:pt x="472" y="13"/>
                  </a:lnTo>
                  <a:lnTo>
                    <a:pt x="468" y="9"/>
                  </a:lnTo>
                  <a:lnTo>
                    <a:pt x="464" y="4"/>
                  </a:lnTo>
                  <a:lnTo>
                    <a:pt x="459" y="4"/>
                  </a:lnTo>
                  <a:lnTo>
                    <a:pt x="455" y="4"/>
                  </a:lnTo>
                  <a:lnTo>
                    <a:pt x="451" y="0"/>
                  </a:lnTo>
                  <a:lnTo>
                    <a:pt x="447" y="4"/>
                  </a:lnTo>
                  <a:lnTo>
                    <a:pt x="443" y="4"/>
                  </a:lnTo>
                  <a:lnTo>
                    <a:pt x="439" y="4"/>
                  </a:lnTo>
                  <a:lnTo>
                    <a:pt x="435" y="9"/>
                  </a:lnTo>
                  <a:lnTo>
                    <a:pt x="431" y="9"/>
                  </a:lnTo>
                  <a:lnTo>
                    <a:pt x="427" y="13"/>
                  </a:lnTo>
                  <a:lnTo>
                    <a:pt x="414" y="17"/>
                  </a:lnTo>
                  <a:lnTo>
                    <a:pt x="414" y="9"/>
                  </a:lnTo>
                  <a:lnTo>
                    <a:pt x="386" y="21"/>
                  </a:lnTo>
                  <a:lnTo>
                    <a:pt x="386" y="9"/>
                  </a:lnTo>
                  <a:lnTo>
                    <a:pt x="345" y="29"/>
                  </a:lnTo>
                  <a:lnTo>
                    <a:pt x="324" y="21"/>
                  </a:lnTo>
                  <a:lnTo>
                    <a:pt x="258" y="25"/>
                  </a:lnTo>
                  <a:lnTo>
                    <a:pt x="209" y="33"/>
                  </a:lnTo>
                  <a:lnTo>
                    <a:pt x="197" y="33"/>
                  </a:lnTo>
                  <a:lnTo>
                    <a:pt x="189" y="29"/>
                  </a:lnTo>
                  <a:lnTo>
                    <a:pt x="176" y="33"/>
                  </a:lnTo>
                  <a:lnTo>
                    <a:pt x="168" y="33"/>
                  </a:lnTo>
                  <a:lnTo>
                    <a:pt x="160" y="33"/>
                  </a:lnTo>
                  <a:lnTo>
                    <a:pt x="148" y="33"/>
                  </a:lnTo>
                  <a:lnTo>
                    <a:pt x="139" y="37"/>
                  </a:lnTo>
                  <a:lnTo>
                    <a:pt x="131" y="41"/>
                  </a:lnTo>
                  <a:lnTo>
                    <a:pt x="119" y="45"/>
                  </a:lnTo>
                  <a:lnTo>
                    <a:pt x="111" y="50"/>
                  </a:lnTo>
                  <a:lnTo>
                    <a:pt x="103" y="54"/>
                  </a:lnTo>
                  <a:lnTo>
                    <a:pt x="94" y="62"/>
                  </a:lnTo>
                  <a:lnTo>
                    <a:pt x="86" y="66"/>
                  </a:lnTo>
                  <a:lnTo>
                    <a:pt x="78" y="70"/>
                  </a:lnTo>
                  <a:lnTo>
                    <a:pt x="70" y="82"/>
                  </a:lnTo>
                  <a:lnTo>
                    <a:pt x="66" y="86"/>
                  </a:lnTo>
                  <a:lnTo>
                    <a:pt x="62" y="95"/>
                  </a:lnTo>
                  <a:lnTo>
                    <a:pt x="53" y="103"/>
                  </a:lnTo>
                  <a:lnTo>
                    <a:pt x="49" y="111"/>
                  </a:lnTo>
                  <a:lnTo>
                    <a:pt x="45" y="119"/>
                  </a:lnTo>
                  <a:lnTo>
                    <a:pt x="41" y="132"/>
                  </a:lnTo>
                  <a:lnTo>
                    <a:pt x="37" y="140"/>
                  </a:lnTo>
                  <a:lnTo>
                    <a:pt x="33" y="152"/>
                  </a:lnTo>
                  <a:lnTo>
                    <a:pt x="33" y="160"/>
                  </a:lnTo>
                  <a:lnTo>
                    <a:pt x="33" y="169"/>
                  </a:lnTo>
                  <a:lnTo>
                    <a:pt x="29" y="181"/>
                  </a:lnTo>
                  <a:lnTo>
                    <a:pt x="29" y="189"/>
                  </a:lnTo>
                  <a:lnTo>
                    <a:pt x="33" y="214"/>
                  </a:lnTo>
                  <a:lnTo>
                    <a:pt x="21" y="246"/>
                  </a:lnTo>
                  <a:lnTo>
                    <a:pt x="25" y="279"/>
                  </a:lnTo>
                  <a:lnTo>
                    <a:pt x="33" y="296"/>
                  </a:lnTo>
                  <a:lnTo>
                    <a:pt x="37" y="308"/>
                  </a:lnTo>
                  <a:lnTo>
                    <a:pt x="41" y="308"/>
                  </a:lnTo>
                  <a:lnTo>
                    <a:pt x="33" y="341"/>
                  </a:lnTo>
                  <a:lnTo>
                    <a:pt x="29" y="337"/>
                  </a:lnTo>
                  <a:lnTo>
                    <a:pt x="25" y="329"/>
                  </a:lnTo>
                  <a:lnTo>
                    <a:pt x="21" y="337"/>
                  </a:lnTo>
                  <a:lnTo>
                    <a:pt x="0" y="329"/>
                  </a:lnTo>
                  <a:lnTo>
                    <a:pt x="4" y="333"/>
                  </a:lnTo>
                  <a:lnTo>
                    <a:pt x="8" y="341"/>
                  </a:lnTo>
                  <a:lnTo>
                    <a:pt x="12" y="353"/>
                  </a:lnTo>
                  <a:lnTo>
                    <a:pt x="12" y="361"/>
                  </a:lnTo>
                  <a:lnTo>
                    <a:pt x="16" y="374"/>
                  </a:lnTo>
                  <a:lnTo>
                    <a:pt x="21" y="382"/>
                  </a:lnTo>
                  <a:lnTo>
                    <a:pt x="21" y="394"/>
                  </a:lnTo>
                  <a:lnTo>
                    <a:pt x="21" y="402"/>
                  </a:lnTo>
                  <a:lnTo>
                    <a:pt x="21" y="415"/>
                  </a:lnTo>
                  <a:lnTo>
                    <a:pt x="29" y="505"/>
                  </a:lnTo>
                  <a:lnTo>
                    <a:pt x="29" y="517"/>
                  </a:lnTo>
                  <a:lnTo>
                    <a:pt x="33" y="530"/>
                  </a:lnTo>
                  <a:lnTo>
                    <a:pt x="33" y="538"/>
                  </a:lnTo>
                  <a:lnTo>
                    <a:pt x="37" y="550"/>
                  </a:lnTo>
                  <a:lnTo>
                    <a:pt x="37" y="562"/>
                  </a:lnTo>
                  <a:lnTo>
                    <a:pt x="41" y="575"/>
                  </a:lnTo>
                  <a:lnTo>
                    <a:pt x="45" y="583"/>
                  </a:lnTo>
                  <a:lnTo>
                    <a:pt x="49" y="595"/>
                  </a:lnTo>
                  <a:lnTo>
                    <a:pt x="57" y="603"/>
                  </a:lnTo>
                  <a:lnTo>
                    <a:pt x="62" y="616"/>
                  </a:lnTo>
                  <a:lnTo>
                    <a:pt x="70" y="624"/>
                  </a:lnTo>
                  <a:lnTo>
                    <a:pt x="74" y="632"/>
                  </a:lnTo>
                  <a:lnTo>
                    <a:pt x="82" y="640"/>
                  </a:lnTo>
                  <a:lnTo>
                    <a:pt x="90" y="649"/>
                  </a:lnTo>
                  <a:lnTo>
                    <a:pt x="94" y="653"/>
                  </a:lnTo>
                  <a:lnTo>
                    <a:pt x="103" y="661"/>
                  </a:lnTo>
                  <a:lnTo>
                    <a:pt x="111" y="669"/>
                  </a:lnTo>
                  <a:lnTo>
                    <a:pt x="119" y="677"/>
                  </a:lnTo>
                  <a:lnTo>
                    <a:pt x="127" y="681"/>
                  </a:lnTo>
                  <a:lnTo>
                    <a:pt x="135" y="690"/>
                  </a:lnTo>
                  <a:lnTo>
                    <a:pt x="144" y="694"/>
                  </a:lnTo>
                  <a:lnTo>
                    <a:pt x="152" y="698"/>
                  </a:lnTo>
                  <a:lnTo>
                    <a:pt x="160" y="702"/>
                  </a:lnTo>
                  <a:lnTo>
                    <a:pt x="172" y="706"/>
                  </a:lnTo>
                  <a:lnTo>
                    <a:pt x="181" y="710"/>
                  </a:lnTo>
                  <a:lnTo>
                    <a:pt x="193" y="714"/>
                  </a:lnTo>
                  <a:lnTo>
                    <a:pt x="201" y="714"/>
                  </a:lnTo>
                  <a:lnTo>
                    <a:pt x="209" y="722"/>
                  </a:lnTo>
                  <a:lnTo>
                    <a:pt x="213" y="731"/>
                  </a:lnTo>
                  <a:lnTo>
                    <a:pt x="222" y="735"/>
                  </a:lnTo>
                  <a:lnTo>
                    <a:pt x="234" y="743"/>
                  </a:lnTo>
                  <a:lnTo>
                    <a:pt x="242" y="747"/>
                  </a:lnTo>
                  <a:lnTo>
                    <a:pt x="250" y="751"/>
                  </a:lnTo>
                  <a:lnTo>
                    <a:pt x="258" y="755"/>
                  </a:lnTo>
                  <a:lnTo>
                    <a:pt x="271" y="759"/>
                  </a:lnTo>
                  <a:lnTo>
                    <a:pt x="279" y="763"/>
                  </a:lnTo>
                  <a:lnTo>
                    <a:pt x="287" y="768"/>
                  </a:lnTo>
                  <a:lnTo>
                    <a:pt x="299" y="768"/>
                  </a:lnTo>
                  <a:lnTo>
                    <a:pt x="312" y="768"/>
                  </a:lnTo>
                  <a:lnTo>
                    <a:pt x="320" y="768"/>
                  </a:lnTo>
                  <a:lnTo>
                    <a:pt x="328" y="768"/>
                  </a:lnTo>
                  <a:lnTo>
                    <a:pt x="340" y="768"/>
                  </a:lnTo>
                  <a:lnTo>
                    <a:pt x="353" y="768"/>
                  </a:lnTo>
                  <a:lnTo>
                    <a:pt x="361" y="763"/>
                  </a:lnTo>
                  <a:lnTo>
                    <a:pt x="369" y="759"/>
                  </a:lnTo>
                  <a:lnTo>
                    <a:pt x="382" y="755"/>
                  </a:lnTo>
                  <a:lnTo>
                    <a:pt x="390" y="751"/>
                  </a:lnTo>
                  <a:lnTo>
                    <a:pt x="398" y="747"/>
                  </a:lnTo>
                  <a:lnTo>
                    <a:pt x="406" y="743"/>
                  </a:lnTo>
                  <a:lnTo>
                    <a:pt x="418" y="735"/>
                  </a:lnTo>
                  <a:lnTo>
                    <a:pt x="423" y="731"/>
                  </a:lnTo>
                  <a:lnTo>
                    <a:pt x="435" y="726"/>
                  </a:lnTo>
                  <a:lnTo>
                    <a:pt x="439" y="718"/>
                  </a:lnTo>
                  <a:lnTo>
                    <a:pt x="447" y="710"/>
                  </a:lnTo>
                  <a:lnTo>
                    <a:pt x="455" y="702"/>
                  </a:lnTo>
                  <a:lnTo>
                    <a:pt x="459" y="694"/>
                  </a:lnTo>
                  <a:lnTo>
                    <a:pt x="468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1"/>
                  </a:lnTo>
                  <a:lnTo>
                    <a:pt x="500" y="653"/>
                  </a:lnTo>
                  <a:lnTo>
                    <a:pt x="505" y="649"/>
                  </a:lnTo>
                  <a:lnTo>
                    <a:pt x="513" y="636"/>
                  </a:lnTo>
                  <a:lnTo>
                    <a:pt x="517" y="628"/>
                  </a:lnTo>
                  <a:lnTo>
                    <a:pt x="525" y="620"/>
                  </a:lnTo>
                  <a:lnTo>
                    <a:pt x="529" y="608"/>
                  </a:lnTo>
                  <a:lnTo>
                    <a:pt x="533" y="599"/>
                  </a:lnTo>
                  <a:lnTo>
                    <a:pt x="537" y="587"/>
                  </a:lnTo>
                  <a:lnTo>
                    <a:pt x="541" y="575"/>
                  </a:lnTo>
                  <a:lnTo>
                    <a:pt x="546" y="566"/>
                  </a:lnTo>
                  <a:lnTo>
                    <a:pt x="546" y="554"/>
                  </a:lnTo>
                  <a:lnTo>
                    <a:pt x="546" y="542"/>
                  </a:lnTo>
                  <a:lnTo>
                    <a:pt x="550" y="534"/>
                  </a:lnTo>
                  <a:lnTo>
                    <a:pt x="550" y="521"/>
                  </a:lnTo>
                  <a:lnTo>
                    <a:pt x="550" y="509"/>
                  </a:lnTo>
                  <a:lnTo>
                    <a:pt x="546" y="501"/>
                  </a:lnTo>
                  <a:lnTo>
                    <a:pt x="550" y="501"/>
                  </a:lnTo>
                  <a:lnTo>
                    <a:pt x="562" y="448"/>
                  </a:lnTo>
                  <a:lnTo>
                    <a:pt x="574" y="398"/>
                  </a:lnTo>
                  <a:lnTo>
                    <a:pt x="578" y="390"/>
                  </a:lnTo>
                </a:path>
              </a:pathLst>
            </a:custGeom>
            <a:noFill/>
            <a:ln w="0">
              <a:solidFill>
                <a:srgbClr val="FFB5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0" name="Freeform 20"/>
            <p:cNvSpPr>
              <a:spLocks/>
            </p:cNvSpPr>
            <p:nvPr/>
          </p:nvSpPr>
          <p:spPr bwMode="auto">
            <a:xfrm>
              <a:off x="4514" y="542"/>
              <a:ext cx="550" cy="439"/>
            </a:xfrm>
            <a:custGeom>
              <a:avLst/>
              <a:gdLst>
                <a:gd name="T0" fmla="*/ 517 w 550"/>
                <a:gd name="T1" fmla="*/ 287 h 439"/>
                <a:gd name="T2" fmla="*/ 496 w 550"/>
                <a:gd name="T3" fmla="*/ 307 h 439"/>
                <a:gd name="T4" fmla="*/ 513 w 550"/>
                <a:gd name="T5" fmla="*/ 258 h 439"/>
                <a:gd name="T6" fmla="*/ 513 w 550"/>
                <a:gd name="T7" fmla="*/ 205 h 439"/>
                <a:gd name="T8" fmla="*/ 513 w 550"/>
                <a:gd name="T9" fmla="*/ 205 h 439"/>
                <a:gd name="T10" fmla="*/ 505 w 550"/>
                <a:gd name="T11" fmla="*/ 262 h 439"/>
                <a:gd name="T12" fmla="*/ 476 w 550"/>
                <a:gd name="T13" fmla="*/ 315 h 439"/>
                <a:gd name="T14" fmla="*/ 447 w 550"/>
                <a:gd name="T15" fmla="*/ 348 h 439"/>
                <a:gd name="T16" fmla="*/ 414 w 550"/>
                <a:gd name="T17" fmla="*/ 373 h 439"/>
                <a:gd name="T18" fmla="*/ 406 w 550"/>
                <a:gd name="T19" fmla="*/ 377 h 439"/>
                <a:gd name="T20" fmla="*/ 382 w 550"/>
                <a:gd name="T21" fmla="*/ 385 h 439"/>
                <a:gd name="T22" fmla="*/ 320 w 550"/>
                <a:gd name="T23" fmla="*/ 393 h 439"/>
                <a:gd name="T24" fmla="*/ 275 w 550"/>
                <a:gd name="T25" fmla="*/ 385 h 439"/>
                <a:gd name="T26" fmla="*/ 238 w 550"/>
                <a:gd name="T27" fmla="*/ 377 h 439"/>
                <a:gd name="T28" fmla="*/ 213 w 550"/>
                <a:gd name="T29" fmla="*/ 361 h 439"/>
                <a:gd name="T30" fmla="*/ 193 w 550"/>
                <a:gd name="T31" fmla="*/ 348 h 439"/>
                <a:gd name="T32" fmla="*/ 185 w 550"/>
                <a:gd name="T33" fmla="*/ 324 h 439"/>
                <a:gd name="T34" fmla="*/ 164 w 550"/>
                <a:gd name="T35" fmla="*/ 295 h 439"/>
                <a:gd name="T36" fmla="*/ 144 w 550"/>
                <a:gd name="T37" fmla="*/ 287 h 439"/>
                <a:gd name="T38" fmla="*/ 160 w 550"/>
                <a:gd name="T39" fmla="*/ 303 h 439"/>
                <a:gd name="T40" fmla="*/ 160 w 550"/>
                <a:gd name="T41" fmla="*/ 332 h 439"/>
                <a:gd name="T42" fmla="*/ 144 w 550"/>
                <a:gd name="T43" fmla="*/ 332 h 439"/>
                <a:gd name="T44" fmla="*/ 115 w 550"/>
                <a:gd name="T45" fmla="*/ 303 h 439"/>
                <a:gd name="T46" fmla="*/ 94 w 550"/>
                <a:gd name="T47" fmla="*/ 266 h 439"/>
                <a:gd name="T48" fmla="*/ 90 w 550"/>
                <a:gd name="T49" fmla="*/ 221 h 439"/>
                <a:gd name="T50" fmla="*/ 98 w 550"/>
                <a:gd name="T51" fmla="*/ 188 h 439"/>
                <a:gd name="T52" fmla="*/ 98 w 550"/>
                <a:gd name="T53" fmla="*/ 139 h 439"/>
                <a:gd name="T54" fmla="*/ 82 w 550"/>
                <a:gd name="T55" fmla="*/ 98 h 439"/>
                <a:gd name="T56" fmla="*/ 66 w 550"/>
                <a:gd name="T57" fmla="*/ 77 h 439"/>
                <a:gd name="T58" fmla="*/ 74 w 550"/>
                <a:gd name="T59" fmla="*/ 139 h 439"/>
                <a:gd name="T60" fmla="*/ 66 w 550"/>
                <a:gd name="T61" fmla="*/ 213 h 439"/>
                <a:gd name="T62" fmla="*/ 49 w 550"/>
                <a:gd name="T63" fmla="*/ 192 h 439"/>
                <a:gd name="T64" fmla="*/ 37 w 550"/>
                <a:gd name="T65" fmla="*/ 155 h 439"/>
                <a:gd name="T66" fmla="*/ 41 w 550"/>
                <a:gd name="T67" fmla="*/ 127 h 439"/>
                <a:gd name="T68" fmla="*/ 33 w 550"/>
                <a:gd name="T69" fmla="*/ 69 h 439"/>
                <a:gd name="T70" fmla="*/ 16 w 550"/>
                <a:gd name="T71" fmla="*/ 20 h 439"/>
                <a:gd name="T72" fmla="*/ 8 w 550"/>
                <a:gd name="T73" fmla="*/ 12 h 439"/>
                <a:gd name="T74" fmla="*/ 21 w 550"/>
                <a:gd name="T75" fmla="*/ 65 h 439"/>
                <a:gd name="T76" fmla="*/ 29 w 550"/>
                <a:gd name="T77" fmla="*/ 188 h 439"/>
                <a:gd name="T78" fmla="*/ 41 w 550"/>
                <a:gd name="T79" fmla="*/ 246 h 439"/>
                <a:gd name="T80" fmla="*/ 70 w 550"/>
                <a:gd name="T81" fmla="*/ 295 h 439"/>
                <a:gd name="T82" fmla="*/ 94 w 550"/>
                <a:gd name="T83" fmla="*/ 324 h 439"/>
                <a:gd name="T84" fmla="*/ 135 w 550"/>
                <a:gd name="T85" fmla="*/ 361 h 439"/>
                <a:gd name="T86" fmla="*/ 181 w 550"/>
                <a:gd name="T87" fmla="*/ 381 h 439"/>
                <a:gd name="T88" fmla="*/ 222 w 550"/>
                <a:gd name="T89" fmla="*/ 406 h 439"/>
                <a:gd name="T90" fmla="*/ 271 w 550"/>
                <a:gd name="T91" fmla="*/ 430 h 439"/>
                <a:gd name="T92" fmla="*/ 320 w 550"/>
                <a:gd name="T93" fmla="*/ 439 h 439"/>
                <a:gd name="T94" fmla="*/ 369 w 550"/>
                <a:gd name="T95" fmla="*/ 430 h 439"/>
                <a:gd name="T96" fmla="*/ 418 w 550"/>
                <a:gd name="T97" fmla="*/ 410 h 439"/>
                <a:gd name="T98" fmla="*/ 455 w 550"/>
                <a:gd name="T99" fmla="*/ 373 h 439"/>
                <a:gd name="T100" fmla="*/ 492 w 550"/>
                <a:gd name="T101" fmla="*/ 332 h 439"/>
                <a:gd name="T102" fmla="*/ 525 w 550"/>
                <a:gd name="T103" fmla="*/ 291 h 439"/>
                <a:gd name="T104" fmla="*/ 546 w 550"/>
                <a:gd name="T105" fmla="*/ 237 h 439"/>
                <a:gd name="T106" fmla="*/ 550 w 550"/>
                <a:gd name="T107" fmla="*/ 180 h 4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0"/>
                <a:gd name="T163" fmla="*/ 0 h 439"/>
                <a:gd name="T164" fmla="*/ 550 w 550"/>
                <a:gd name="T165" fmla="*/ 439 h 4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0" h="439">
                  <a:moveTo>
                    <a:pt x="541" y="254"/>
                  </a:moveTo>
                  <a:lnTo>
                    <a:pt x="537" y="254"/>
                  </a:lnTo>
                  <a:lnTo>
                    <a:pt x="533" y="266"/>
                  </a:lnTo>
                  <a:lnTo>
                    <a:pt x="525" y="279"/>
                  </a:lnTo>
                  <a:lnTo>
                    <a:pt x="517" y="287"/>
                  </a:lnTo>
                  <a:lnTo>
                    <a:pt x="509" y="295"/>
                  </a:lnTo>
                  <a:lnTo>
                    <a:pt x="500" y="307"/>
                  </a:lnTo>
                  <a:lnTo>
                    <a:pt x="488" y="315"/>
                  </a:lnTo>
                  <a:lnTo>
                    <a:pt x="496" y="307"/>
                  </a:lnTo>
                  <a:lnTo>
                    <a:pt x="500" y="295"/>
                  </a:lnTo>
                  <a:lnTo>
                    <a:pt x="505" y="287"/>
                  </a:lnTo>
                  <a:lnTo>
                    <a:pt x="505" y="279"/>
                  </a:lnTo>
                  <a:lnTo>
                    <a:pt x="509" y="266"/>
                  </a:lnTo>
                  <a:lnTo>
                    <a:pt x="513" y="258"/>
                  </a:lnTo>
                  <a:lnTo>
                    <a:pt x="513" y="246"/>
                  </a:lnTo>
                  <a:lnTo>
                    <a:pt x="517" y="237"/>
                  </a:lnTo>
                  <a:lnTo>
                    <a:pt x="517" y="225"/>
                  </a:lnTo>
                  <a:lnTo>
                    <a:pt x="517" y="217"/>
                  </a:lnTo>
                  <a:lnTo>
                    <a:pt x="513" y="205"/>
                  </a:lnTo>
                  <a:lnTo>
                    <a:pt x="513" y="196"/>
                  </a:lnTo>
                  <a:lnTo>
                    <a:pt x="513" y="188"/>
                  </a:lnTo>
                  <a:lnTo>
                    <a:pt x="513" y="196"/>
                  </a:lnTo>
                  <a:lnTo>
                    <a:pt x="513" y="205"/>
                  </a:lnTo>
                  <a:lnTo>
                    <a:pt x="513" y="217"/>
                  </a:lnTo>
                  <a:lnTo>
                    <a:pt x="509" y="229"/>
                  </a:lnTo>
                  <a:lnTo>
                    <a:pt x="509" y="242"/>
                  </a:lnTo>
                  <a:lnTo>
                    <a:pt x="505" y="254"/>
                  </a:lnTo>
                  <a:lnTo>
                    <a:pt x="505" y="262"/>
                  </a:lnTo>
                  <a:lnTo>
                    <a:pt x="500" y="274"/>
                  </a:lnTo>
                  <a:lnTo>
                    <a:pt x="496" y="283"/>
                  </a:lnTo>
                  <a:lnTo>
                    <a:pt x="488" y="295"/>
                  </a:lnTo>
                  <a:lnTo>
                    <a:pt x="484" y="303"/>
                  </a:lnTo>
                  <a:lnTo>
                    <a:pt x="476" y="315"/>
                  </a:lnTo>
                  <a:lnTo>
                    <a:pt x="472" y="324"/>
                  </a:lnTo>
                  <a:lnTo>
                    <a:pt x="464" y="332"/>
                  </a:lnTo>
                  <a:lnTo>
                    <a:pt x="455" y="340"/>
                  </a:lnTo>
                  <a:lnTo>
                    <a:pt x="447" y="348"/>
                  </a:lnTo>
                  <a:lnTo>
                    <a:pt x="439" y="356"/>
                  </a:lnTo>
                  <a:lnTo>
                    <a:pt x="427" y="365"/>
                  </a:lnTo>
                  <a:lnTo>
                    <a:pt x="423" y="373"/>
                  </a:lnTo>
                  <a:lnTo>
                    <a:pt x="414" y="377"/>
                  </a:lnTo>
                  <a:lnTo>
                    <a:pt x="414" y="373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6" y="377"/>
                  </a:lnTo>
                  <a:lnTo>
                    <a:pt x="402" y="377"/>
                  </a:lnTo>
                  <a:lnTo>
                    <a:pt x="402" y="381"/>
                  </a:lnTo>
                  <a:lnTo>
                    <a:pt x="394" y="385"/>
                  </a:lnTo>
                  <a:lnTo>
                    <a:pt x="382" y="385"/>
                  </a:lnTo>
                  <a:lnTo>
                    <a:pt x="369" y="389"/>
                  </a:lnTo>
                  <a:lnTo>
                    <a:pt x="357" y="393"/>
                  </a:lnTo>
                  <a:lnTo>
                    <a:pt x="345" y="393"/>
                  </a:lnTo>
                  <a:lnTo>
                    <a:pt x="332" y="393"/>
                  </a:lnTo>
                  <a:lnTo>
                    <a:pt x="320" y="393"/>
                  </a:lnTo>
                  <a:lnTo>
                    <a:pt x="308" y="393"/>
                  </a:lnTo>
                  <a:lnTo>
                    <a:pt x="295" y="393"/>
                  </a:lnTo>
                  <a:lnTo>
                    <a:pt x="283" y="389"/>
                  </a:lnTo>
                  <a:lnTo>
                    <a:pt x="275" y="385"/>
                  </a:lnTo>
                  <a:lnTo>
                    <a:pt x="271" y="385"/>
                  </a:lnTo>
                  <a:lnTo>
                    <a:pt x="263" y="385"/>
                  </a:lnTo>
                  <a:lnTo>
                    <a:pt x="254" y="381"/>
                  </a:lnTo>
                  <a:lnTo>
                    <a:pt x="246" y="377"/>
                  </a:lnTo>
                  <a:lnTo>
                    <a:pt x="238" y="377"/>
                  </a:lnTo>
                  <a:lnTo>
                    <a:pt x="230" y="369"/>
                  </a:lnTo>
                  <a:lnTo>
                    <a:pt x="222" y="369"/>
                  </a:lnTo>
                  <a:lnTo>
                    <a:pt x="217" y="361"/>
                  </a:lnTo>
                  <a:lnTo>
                    <a:pt x="213" y="361"/>
                  </a:lnTo>
                  <a:lnTo>
                    <a:pt x="209" y="361"/>
                  </a:lnTo>
                  <a:lnTo>
                    <a:pt x="205" y="356"/>
                  </a:lnTo>
                  <a:lnTo>
                    <a:pt x="201" y="356"/>
                  </a:lnTo>
                  <a:lnTo>
                    <a:pt x="197" y="352"/>
                  </a:lnTo>
                  <a:lnTo>
                    <a:pt x="193" y="348"/>
                  </a:lnTo>
                  <a:lnTo>
                    <a:pt x="193" y="340"/>
                  </a:lnTo>
                  <a:lnTo>
                    <a:pt x="193" y="336"/>
                  </a:lnTo>
                  <a:lnTo>
                    <a:pt x="189" y="328"/>
                  </a:lnTo>
                  <a:lnTo>
                    <a:pt x="185" y="324"/>
                  </a:lnTo>
                  <a:lnTo>
                    <a:pt x="185" y="315"/>
                  </a:lnTo>
                  <a:lnTo>
                    <a:pt x="181" y="311"/>
                  </a:lnTo>
                  <a:lnTo>
                    <a:pt x="176" y="303"/>
                  </a:lnTo>
                  <a:lnTo>
                    <a:pt x="172" y="299"/>
                  </a:lnTo>
                  <a:lnTo>
                    <a:pt x="164" y="295"/>
                  </a:lnTo>
                  <a:lnTo>
                    <a:pt x="160" y="295"/>
                  </a:lnTo>
                  <a:lnTo>
                    <a:pt x="152" y="287"/>
                  </a:lnTo>
                  <a:lnTo>
                    <a:pt x="148" y="287"/>
                  </a:lnTo>
                  <a:lnTo>
                    <a:pt x="144" y="287"/>
                  </a:lnTo>
                  <a:lnTo>
                    <a:pt x="148" y="291"/>
                  </a:lnTo>
                  <a:lnTo>
                    <a:pt x="152" y="295"/>
                  </a:lnTo>
                  <a:lnTo>
                    <a:pt x="156" y="299"/>
                  </a:lnTo>
                  <a:lnTo>
                    <a:pt x="160" y="303"/>
                  </a:lnTo>
                  <a:lnTo>
                    <a:pt x="160" y="307"/>
                  </a:lnTo>
                  <a:lnTo>
                    <a:pt x="160" y="315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0" y="332"/>
                  </a:lnTo>
                  <a:lnTo>
                    <a:pt x="160" y="336"/>
                  </a:lnTo>
                  <a:lnTo>
                    <a:pt x="156" y="340"/>
                  </a:lnTo>
                  <a:lnTo>
                    <a:pt x="152" y="336"/>
                  </a:lnTo>
                  <a:lnTo>
                    <a:pt x="144" y="332"/>
                  </a:lnTo>
                  <a:lnTo>
                    <a:pt x="139" y="328"/>
                  </a:lnTo>
                  <a:lnTo>
                    <a:pt x="131" y="324"/>
                  </a:lnTo>
                  <a:lnTo>
                    <a:pt x="123" y="320"/>
                  </a:lnTo>
                  <a:lnTo>
                    <a:pt x="119" y="311"/>
                  </a:lnTo>
                  <a:lnTo>
                    <a:pt x="115" y="303"/>
                  </a:lnTo>
                  <a:lnTo>
                    <a:pt x="107" y="295"/>
                  </a:lnTo>
                  <a:lnTo>
                    <a:pt x="103" y="287"/>
                  </a:lnTo>
                  <a:lnTo>
                    <a:pt x="98" y="283"/>
                  </a:lnTo>
                  <a:lnTo>
                    <a:pt x="98" y="274"/>
                  </a:lnTo>
                  <a:lnTo>
                    <a:pt x="94" y="266"/>
                  </a:lnTo>
                  <a:lnTo>
                    <a:pt x="90" y="254"/>
                  </a:lnTo>
                  <a:lnTo>
                    <a:pt x="90" y="246"/>
                  </a:lnTo>
                  <a:lnTo>
                    <a:pt x="90" y="237"/>
                  </a:lnTo>
                  <a:lnTo>
                    <a:pt x="90" y="229"/>
                  </a:lnTo>
                  <a:lnTo>
                    <a:pt x="90" y="221"/>
                  </a:lnTo>
                  <a:lnTo>
                    <a:pt x="90" y="213"/>
                  </a:lnTo>
                  <a:lnTo>
                    <a:pt x="94" y="205"/>
                  </a:lnTo>
                  <a:lnTo>
                    <a:pt x="94" y="196"/>
                  </a:lnTo>
                  <a:lnTo>
                    <a:pt x="98" y="188"/>
                  </a:lnTo>
                  <a:lnTo>
                    <a:pt x="103" y="176"/>
                  </a:lnTo>
                  <a:lnTo>
                    <a:pt x="103" y="168"/>
                  </a:lnTo>
                  <a:lnTo>
                    <a:pt x="103" y="160"/>
                  </a:lnTo>
                  <a:lnTo>
                    <a:pt x="103" y="151"/>
                  </a:lnTo>
                  <a:lnTo>
                    <a:pt x="98" y="139"/>
                  </a:lnTo>
                  <a:lnTo>
                    <a:pt x="98" y="135"/>
                  </a:lnTo>
                  <a:lnTo>
                    <a:pt x="94" y="123"/>
                  </a:lnTo>
                  <a:lnTo>
                    <a:pt x="90" y="114"/>
                  </a:lnTo>
                  <a:lnTo>
                    <a:pt x="86" y="106"/>
                  </a:lnTo>
                  <a:lnTo>
                    <a:pt x="82" y="98"/>
                  </a:lnTo>
                  <a:lnTo>
                    <a:pt x="78" y="90"/>
                  </a:lnTo>
                  <a:lnTo>
                    <a:pt x="70" y="82"/>
                  </a:lnTo>
                  <a:lnTo>
                    <a:pt x="66" y="77"/>
                  </a:lnTo>
                  <a:lnTo>
                    <a:pt x="70" y="94"/>
                  </a:lnTo>
                  <a:lnTo>
                    <a:pt x="70" y="106"/>
                  </a:lnTo>
                  <a:lnTo>
                    <a:pt x="70" y="123"/>
                  </a:lnTo>
                  <a:lnTo>
                    <a:pt x="74" y="139"/>
                  </a:lnTo>
                  <a:lnTo>
                    <a:pt x="74" y="151"/>
                  </a:lnTo>
                  <a:lnTo>
                    <a:pt x="70" y="168"/>
                  </a:lnTo>
                  <a:lnTo>
                    <a:pt x="70" y="184"/>
                  </a:lnTo>
                  <a:lnTo>
                    <a:pt x="70" y="201"/>
                  </a:lnTo>
                  <a:lnTo>
                    <a:pt x="66" y="213"/>
                  </a:lnTo>
                  <a:lnTo>
                    <a:pt x="62" y="209"/>
                  </a:lnTo>
                  <a:lnTo>
                    <a:pt x="57" y="205"/>
                  </a:lnTo>
                  <a:lnTo>
                    <a:pt x="53" y="196"/>
                  </a:lnTo>
                  <a:lnTo>
                    <a:pt x="49" y="192"/>
                  </a:lnTo>
                  <a:lnTo>
                    <a:pt x="45" y="184"/>
                  </a:lnTo>
                  <a:lnTo>
                    <a:pt x="41" y="176"/>
                  </a:lnTo>
                  <a:lnTo>
                    <a:pt x="41" y="172"/>
                  </a:lnTo>
                  <a:lnTo>
                    <a:pt x="37" y="164"/>
                  </a:lnTo>
                  <a:lnTo>
                    <a:pt x="37" y="155"/>
                  </a:lnTo>
                  <a:lnTo>
                    <a:pt x="37" y="147"/>
                  </a:lnTo>
                  <a:lnTo>
                    <a:pt x="37" y="139"/>
                  </a:lnTo>
                  <a:lnTo>
                    <a:pt x="37" y="135"/>
                  </a:lnTo>
                  <a:lnTo>
                    <a:pt x="41" y="127"/>
                  </a:lnTo>
                  <a:lnTo>
                    <a:pt x="41" y="114"/>
                  </a:lnTo>
                  <a:lnTo>
                    <a:pt x="41" y="102"/>
                  </a:lnTo>
                  <a:lnTo>
                    <a:pt x="37" y="94"/>
                  </a:lnTo>
                  <a:lnTo>
                    <a:pt x="37" y="82"/>
                  </a:lnTo>
                  <a:lnTo>
                    <a:pt x="33" y="69"/>
                  </a:lnTo>
                  <a:lnTo>
                    <a:pt x="33" y="61"/>
                  </a:lnTo>
                  <a:lnTo>
                    <a:pt x="29" y="49"/>
                  </a:lnTo>
                  <a:lnTo>
                    <a:pt x="25" y="36"/>
                  </a:lnTo>
                  <a:lnTo>
                    <a:pt x="21" y="28"/>
                  </a:lnTo>
                  <a:lnTo>
                    <a:pt x="16" y="20"/>
                  </a:lnTo>
                  <a:lnTo>
                    <a:pt x="8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12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5"/>
                  </a:lnTo>
                  <a:lnTo>
                    <a:pt x="21" y="57"/>
                  </a:lnTo>
                  <a:lnTo>
                    <a:pt x="21" y="65"/>
                  </a:lnTo>
                  <a:lnTo>
                    <a:pt x="21" y="73"/>
                  </a:lnTo>
                  <a:lnTo>
                    <a:pt x="21" y="86"/>
                  </a:lnTo>
                  <a:lnTo>
                    <a:pt x="29" y="176"/>
                  </a:lnTo>
                  <a:lnTo>
                    <a:pt x="29" y="188"/>
                  </a:lnTo>
                  <a:lnTo>
                    <a:pt x="33" y="201"/>
                  </a:lnTo>
                  <a:lnTo>
                    <a:pt x="33" y="213"/>
                  </a:lnTo>
                  <a:lnTo>
                    <a:pt x="37" y="221"/>
                  </a:lnTo>
                  <a:lnTo>
                    <a:pt x="37" y="233"/>
                  </a:lnTo>
                  <a:lnTo>
                    <a:pt x="41" y="246"/>
                  </a:lnTo>
                  <a:lnTo>
                    <a:pt x="45" y="254"/>
                  </a:lnTo>
                  <a:lnTo>
                    <a:pt x="49" y="266"/>
                  </a:lnTo>
                  <a:lnTo>
                    <a:pt x="57" y="274"/>
                  </a:lnTo>
                  <a:lnTo>
                    <a:pt x="62" y="287"/>
                  </a:lnTo>
                  <a:lnTo>
                    <a:pt x="70" y="295"/>
                  </a:lnTo>
                  <a:lnTo>
                    <a:pt x="74" y="303"/>
                  </a:lnTo>
                  <a:lnTo>
                    <a:pt x="82" y="311"/>
                  </a:lnTo>
                  <a:lnTo>
                    <a:pt x="90" y="320"/>
                  </a:lnTo>
                  <a:lnTo>
                    <a:pt x="94" y="324"/>
                  </a:lnTo>
                  <a:lnTo>
                    <a:pt x="103" y="332"/>
                  </a:lnTo>
                  <a:lnTo>
                    <a:pt x="111" y="340"/>
                  </a:lnTo>
                  <a:lnTo>
                    <a:pt x="119" y="348"/>
                  </a:lnTo>
                  <a:lnTo>
                    <a:pt x="127" y="356"/>
                  </a:lnTo>
                  <a:lnTo>
                    <a:pt x="135" y="361"/>
                  </a:lnTo>
                  <a:lnTo>
                    <a:pt x="144" y="365"/>
                  </a:lnTo>
                  <a:lnTo>
                    <a:pt x="152" y="369"/>
                  </a:lnTo>
                  <a:lnTo>
                    <a:pt x="160" y="377"/>
                  </a:lnTo>
                  <a:lnTo>
                    <a:pt x="172" y="377"/>
                  </a:lnTo>
                  <a:lnTo>
                    <a:pt x="181" y="381"/>
                  </a:lnTo>
                  <a:lnTo>
                    <a:pt x="193" y="385"/>
                  </a:lnTo>
                  <a:lnTo>
                    <a:pt x="201" y="385"/>
                  </a:lnTo>
                  <a:lnTo>
                    <a:pt x="209" y="393"/>
                  </a:lnTo>
                  <a:lnTo>
                    <a:pt x="213" y="402"/>
                  </a:lnTo>
                  <a:lnTo>
                    <a:pt x="222" y="406"/>
                  </a:lnTo>
                  <a:lnTo>
                    <a:pt x="234" y="414"/>
                  </a:lnTo>
                  <a:lnTo>
                    <a:pt x="242" y="418"/>
                  </a:lnTo>
                  <a:lnTo>
                    <a:pt x="250" y="422"/>
                  </a:lnTo>
                  <a:lnTo>
                    <a:pt x="258" y="426"/>
                  </a:lnTo>
                  <a:lnTo>
                    <a:pt x="271" y="430"/>
                  </a:lnTo>
                  <a:lnTo>
                    <a:pt x="279" y="434"/>
                  </a:lnTo>
                  <a:lnTo>
                    <a:pt x="287" y="439"/>
                  </a:lnTo>
                  <a:lnTo>
                    <a:pt x="299" y="439"/>
                  </a:lnTo>
                  <a:lnTo>
                    <a:pt x="312" y="439"/>
                  </a:lnTo>
                  <a:lnTo>
                    <a:pt x="320" y="439"/>
                  </a:lnTo>
                  <a:lnTo>
                    <a:pt x="328" y="439"/>
                  </a:lnTo>
                  <a:lnTo>
                    <a:pt x="340" y="439"/>
                  </a:lnTo>
                  <a:lnTo>
                    <a:pt x="353" y="439"/>
                  </a:lnTo>
                  <a:lnTo>
                    <a:pt x="361" y="434"/>
                  </a:lnTo>
                  <a:lnTo>
                    <a:pt x="369" y="430"/>
                  </a:lnTo>
                  <a:lnTo>
                    <a:pt x="382" y="430"/>
                  </a:lnTo>
                  <a:lnTo>
                    <a:pt x="390" y="426"/>
                  </a:lnTo>
                  <a:lnTo>
                    <a:pt x="398" y="418"/>
                  </a:lnTo>
                  <a:lnTo>
                    <a:pt x="406" y="414"/>
                  </a:lnTo>
                  <a:lnTo>
                    <a:pt x="418" y="410"/>
                  </a:lnTo>
                  <a:lnTo>
                    <a:pt x="423" y="402"/>
                  </a:lnTo>
                  <a:lnTo>
                    <a:pt x="435" y="397"/>
                  </a:lnTo>
                  <a:lnTo>
                    <a:pt x="439" y="389"/>
                  </a:lnTo>
                  <a:lnTo>
                    <a:pt x="447" y="381"/>
                  </a:lnTo>
                  <a:lnTo>
                    <a:pt x="455" y="373"/>
                  </a:lnTo>
                  <a:lnTo>
                    <a:pt x="459" y="365"/>
                  </a:lnTo>
                  <a:lnTo>
                    <a:pt x="468" y="356"/>
                  </a:lnTo>
                  <a:lnTo>
                    <a:pt x="476" y="348"/>
                  </a:lnTo>
                  <a:lnTo>
                    <a:pt x="484" y="340"/>
                  </a:lnTo>
                  <a:lnTo>
                    <a:pt x="492" y="332"/>
                  </a:lnTo>
                  <a:lnTo>
                    <a:pt x="500" y="324"/>
                  </a:lnTo>
                  <a:lnTo>
                    <a:pt x="505" y="320"/>
                  </a:lnTo>
                  <a:lnTo>
                    <a:pt x="513" y="307"/>
                  </a:lnTo>
                  <a:lnTo>
                    <a:pt x="517" y="299"/>
                  </a:lnTo>
                  <a:lnTo>
                    <a:pt x="525" y="291"/>
                  </a:lnTo>
                  <a:lnTo>
                    <a:pt x="529" y="279"/>
                  </a:lnTo>
                  <a:lnTo>
                    <a:pt x="533" y="270"/>
                  </a:lnTo>
                  <a:lnTo>
                    <a:pt x="537" y="258"/>
                  </a:lnTo>
                  <a:lnTo>
                    <a:pt x="541" y="246"/>
                  </a:lnTo>
                  <a:lnTo>
                    <a:pt x="546" y="237"/>
                  </a:lnTo>
                  <a:lnTo>
                    <a:pt x="546" y="225"/>
                  </a:lnTo>
                  <a:lnTo>
                    <a:pt x="546" y="213"/>
                  </a:lnTo>
                  <a:lnTo>
                    <a:pt x="550" y="205"/>
                  </a:lnTo>
                  <a:lnTo>
                    <a:pt x="550" y="192"/>
                  </a:lnTo>
                  <a:lnTo>
                    <a:pt x="550" y="180"/>
                  </a:lnTo>
                  <a:lnTo>
                    <a:pt x="546" y="172"/>
                  </a:lnTo>
                  <a:lnTo>
                    <a:pt x="541" y="254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1" name="Freeform 21"/>
            <p:cNvSpPr>
              <a:spLocks/>
            </p:cNvSpPr>
            <p:nvPr/>
          </p:nvSpPr>
          <p:spPr bwMode="auto">
            <a:xfrm>
              <a:off x="4514" y="542"/>
              <a:ext cx="550" cy="439"/>
            </a:xfrm>
            <a:custGeom>
              <a:avLst/>
              <a:gdLst>
                <a:gd name="T0" fmla="*/ 517 w 550"/>
                <a:gd name="T1" fmla="*/ 287 h 439"/>
                <a:gd name="T2" fmla="*/ 496 w 550"/>
                <a:gd name="T3" fmla="*/ 307 h 439"/>
                <a:gd name="T4" fmla="*/ 513 w 550"/>
                <a:gd name="T5" fmla="*/ 258 h 439"/>
                <a:gd name="T6" fmla="*/ 513 w 550"/>
                <a:gd name="T7" fmla="*/ 205 h 439"/>
                <a:gd name="T8" fmla="*/ 513 w 550"/>
                <a:gd name="T9" fmla="*/ 205 h 439"/>
                <a:gd name="T10" fmla="*/ 505 w 550"/>
                <a:gd name="T11" fmla="*/ 262 h 439"/>
                <a:gd name="T12" fmla="*/ 476 w 550"/>
                <a:gd name="T13" fmla="*/ 315 h 439"/>
                <a:gd name="T14" fmla="*/ 447 w 550"/>
                <a:gd name="T15" fmla="*/ 348 h 439"/>
                <a:gd name="T16" fmla="*/ 414 w 550"/>
                <a:gd name="T17" fmla="*/ 373 h 439"/>
                <a:gd name="T18" fmla="*/ 406 w 550"/>
                <a:gd name="T19" fmla="*/ 377 h 439"/>
                <a:gd name="T20" fmla="*/ 382 w 550"/>
                <a:gd name="T21" fmla="*/ 385 h 439"/>
                <a:gd name="T22" fmla="*/ 320 w 550"/>
                <a:gd name="T23" fmla="*/ 393 h 439"/>
                <a:gd name="T24" fmla="*/ 275 w 550"/>
                <a:gd name="T25" fmla="*/ 385 h 439"/>
                <a:gd name="T26" fmla="*/ 238 w 550"/>
                <a:gd name="T27" fmla="*/ 377 h 439"/>
                <a:gd name="T28" fmla="*/ 213 w 550"/>
                <a:gd name="T29" fmla="*/ 361 h 439"/>
                <a:gd name="T30" fmla="*/ 193 w 550"/>
                <a:gd name="T31" fmla="*/ 348 h 439"/>
                <a:gd name="T32" fmla="*/ 185 w 550"/>
                <a:gd name="T33" fmla="*/ 324 h 439"/>
                <a:gd name="T34" fmla="*/ 164 w 550"/>
                <a:gd name="T35" fmla="*/ 295 h 439"/>
                <a:gd name="T36" fmla="*/ 144 w 550"/>
                <a:gd name="T37" fmla="*/ 287 h 439"/>
                <a:gd name="T38" fmla="*/ 160 w 550"/>
                <a:gd name="T39" fmla="*/ 303 h 439"/>
                <a:gd name="T40" fmla="*/ 160 w 550"/>
                <a:gd name="T41" fmla="*/ 332 h 439"/>
                <a:gd name="T42" fmla="*/ 144 w 550"/>
                <a:gd name="T43" fmla="*/ 332 h 439"/>
                <a:gd name="T44" fmla="*/ 115 w 550"/>
                <a:gd name="T45" fmla="*/ 303 h 439"/>
                <a:gd name="T46" fmla="*/ 94 w 550"/>
                <a:gd name="T47" fmla="*/ 266 h 439"/>
                <a:gd name="T48" fmla="*/ 90 w 550"/>
                <a:gd name="T49" fmla="*/ 221 h 439"/>
                <a:gd name="T50" fmla="*/ 98 w 550"/>
                <a:gd name="T51" fmla="*/ 188 h 439"/>
                <a:gd name="T52" fmla="*/ 98 w 550"/>
                <a:gd name="T53" fmla="*/ 139 h 439"/>
                <a:gd name="T54" fmla="*/ 82 w 550"/>
                <a:gd name="T55" fmla="*/ 98 h 439"/>
                <a:gd name="T56" fmla="*/ 66 w 550"/>
                <a:gd name="T57" fmla="*/ 77 h 439"/>
                <a:gd name="T58" fmla="*/ 74 w 550"/>
                <a:gd name="T59" fmla="*/ 139 h 439"/>
                <a:gd name="T60" fmla="*/ 66 w 550"/>
                <a:gd name="T61" fmla="*/ 213 h 439"/>
                <a:gd name="T62" fmla="*/ 49 w 550"/>
                <a:gd name="T63" fmla="*/ 192 h 439"/>
                <a:gd name="T64" fmla="*/ 37 w 550"/>
                <a:gd name="T65" fmla="*/ 155 h 439"/>
                <a:gd name="T66" fmla="*/ 41 w 550"/>
                <a:gd name="T67" fmla="*/ 127 h 439"/>
                <a:gd name="T68" fmla="*/ 33 w 550"/>
                <a:gd name="T69" fmla="*/ 69 h 439"/>
                <a:gd name="T70" fmla="*/ 16 w 550"/>
                <a:gd name="T71" fmla="*/ 20 h 439"/>
                <a:gd name="T72" fmla="*/ 8 w 550"/>
                <a:gd name="T73" fmla="*/ 12 h 439"/>
                <a:gd name="T74" fmla="*/ 21 w 550"/>
                <a:gd name="T75" fmla="*/ 65 h 439"/>
                <a:gd name="T76" fmla="*/ 29 w 550"/>
                <a:gd name="T77" fmla="*/ 188 h 439"/>
                <a:gd name="T78" fmla="*/ 41 w 550"/>
                <a:gd name="T79" fmla="*/ 246 h 439"/>
                <a:gd name="T80" fmla="*/ 70 w 550"/>
                <a:gd name="T81" fmla="*/ 295 h 439"/>
                <a:gd name="T82" fmla="*/ 94 w 550"/>
                <a:gd name="T83" fmla="*/ 324 h 439"/>
                <a:gd name="T84" fmla="*/ 135 w 550"/>
                <a:gd name="T85" fmla="*/ 361 h 439"/>
                <a:gd name="T86" fmla="*/ 181 w 550"/>
                <a:gd name="T87" fmla="*/ 381 h 439"/>
                <a:gd name="T88" fmla="*/ 222 w 550"/>
                <a:gd name="T89" fmla="*/ 406 h 439"/>
                <a:gd name="T90" fmla="*/ 271 w 550"/>
                <a:gd name="T91" fmla="*/ 430 h 439"/>
                <a:gd name="T92" fmla="*/ 320 w 550"/>
                <a:gd name="T93" fmla="*/ 439 h 439"/>
                <a:gd name="T94" fmla="*/ 369 w 550"/>
                <a:gd name="T95" fmla="*/ 430 h 439"/>
                <a:gd name="T96" fmla="*/ 418 w 550"/>
                <a:gd name="T97" fmla="*/ 410 h 439"/>
                <a:gd name="T98" fmla="*/ 455 w 550"/>
                <a:gd name="T99" fmla="*/ 373 h 439"/>
                <a:gd name="T100" fmla="*/ 492 w 550"/>
                <a:gd name="T101" fmla="*/ 332 h 439"/>
                <a:gd name="T102" fmla="*/ 525 w 550"/>
                <a:gd name="T103" fmla="*/ 291 h 439"/>
                <a:gd name="T104" fmla="*/ 546 w 550"/>
                <a:gd name="T105" fmla="*/ 237 h 439"/>
                <a:gd name="T106" fmla="*/ 550 w 550"/>
                <a:gd name="T107" fmla="*/ 180 h 4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0"/>
                <a:gd name="T163" fmla="*/ 0 h 439"/>
                <a:gd name="T164" fmla="*/ 550 w 550"/>
                <a:gd name="T165" fmla="*/ 439 h 4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0" h="439">
                  <a:moveTo>
                    <a:pt x="541" y="254"/>
                  </a:moveTo>
                  <a:lnTo>
                    <a:pt x="537" y="254"/>
                  </a:lnTo>
                  <a:lnTo>
                    <a:pt x="533" y="266"/>
                  </a:lnTo>
                  <a:lnTo>
                    <a:pt x="525" y="279"/>
                  </a:lnTo>
                  <a:lnTo>
                    <a:pt x="517" y="287"/>
                  </a:lnTo>
                  <a:lnTo>
                    <a:pt x="509" y="295"/>
                  </a:lnTo>
                  <a:lnTo>
                    <a:pt x="500" y="307"/>
                  </a:lnTo>
                  <a:lnTo>
                    <a:pt x="488" y="315"/>
                  </a:lnTo>
                  <a:lnTo>
                    <a:pt x="496" y="307"/>
                  </a:lnTo>
                  <a:lnTo>
                    <a:pt x="500" y="295"/>
                  </a:lnTo>
                  <a:lnTo>
                    <a:pt x="505" y="287"/>
                  </a:lnTo>
                  <a:lnTo>
                    <a:pt x="505" y="279"/>
                  </a:lnTo>
                  <a:lnTo>
                    <a:pt x="509" y="266"/>
                  </a:lnTo>
                  <a:lnTo>
                    <a:pt x="513" y="258"/>
                  </a:lnTo>
                  <a:lnTo>
                    <a:pt x="513" y="246"/>
                  </a:lnTo>
                  <a:lnTo>
                    <a:pt x="517" y="237"/>
                  </a:lnTo>
                  <a:lnTo>
                    <a:pt x="517" y="225"/>
                  </a:lnTo>
                  <a:lnTo>
                    <a:pt x="517" y="217"/>
                  </a:lnTo>
                  <a:lnTo>
                    <a:pt x="513" y="205"/>
                  </a:lnTo>
                  <a:lnTo>
                    <a:pt x="513" y="196"/>
                  </a:lnTo>
                  <a:lnTo>
                    <a:pt x="513" y="188"/>
                  </a:lnTo>
                  <a:lnTo>
                    <a:pt x="513" y="196"/>
                  </a:lnTo>
                  <a:lnTo>
                    <a:pt x="513" y="205"/>
                  </a:lnTo>
                  <a:lnTo>
                    <a:pt x="513" y="217"/>
                  </a:lnTo>
                  <a:lnTo>
                    <a:pt x="509" y="229"/>
                  </a:lnTo>
                  <a:lnTo>
                    <a:pt x="509" y="242"/>
                  </a:lnTo>
                  <a:lnTo>
                    <a:pt x="505" y="254"/>
                  </a:lnTo>
                  <a:lnTo>
                    <a:pt x="505" y="262"/>
                  </a:lnTo>
                  <a:lnTo>
                    <a:pt x="500" y="274"/>
                  </a:lnTo>
                  <a:lnTo>
                    <a:pt x="496" y="283"/>
                  </a:lnTo>
                  <a:lnTo>
                    <a:pt x="488" y="295"/>
                  </a:lnTo>
                  <a:lnTo>
                    <a:pt x="484" y="303"/>
                  </a:lnTo>
                  <a:lnTo>
                    <a:pt x="476" y="315"/>
                  </a:lnTo>
                  <a:lnTo>
                    <a:pt x="472" y="324"/>
                  </a:lnTo>
                  <a:lnTo>
                    <a:pt x="464" y="332"/>
                  </a:lnTo>
                  <a:lnTo>
                    <a:pt x="455" y="340"/>
                  </a:lnTo>
                  <a:lnTo>
                    <a:pt x="447" y="348"/>
                  </a:lnTo>
                  <a:lnTo>
                    <a:pt x="439" y="356"/>
                  </a:lnTo>
                  <a:lnTo>
                    <a:pt x="427" y="365"/>
                  </a:lnTo>
                  <a:lnTo>
                    <a:pt x="423" y="373"/>
                  </a:lnTo>
                  <a:lnTo>
                    <a:pt x="414" y="377"/>
                  </a:lnTo>
                  <a:lnTo>
                    <a:pt x="414" y="373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6" y="377"/>
                  </a:lnTo>
                  <a:lnTo>
                    <a:pt x="402" y="377"/>
                  </a:lnTo>
                  <a:lnTo>
                    <a:pt x="402" y="381"/>
                  </a:lnTo>
                  <a:lnTo>
                    <a:pt x="394" y="385"/>
                  </a:lnTo>
                  <a:lnTo>
                    <a:pt x="382" y="385"/>
                  </a:lnTo>
                  <a:lnTo>
                    <a:pt x="369" y="389"/>
                  </a:lnTo>
                  <a:lnTo>
                    <a:pt x="357" y="393"/>
                  </a:lnTo>
                  <a:lnTo>
                    <a:pt x="345" y="393"/>
                  </a:lnTo>
                  <a:lnTo>
                    <a:pt x="332" y="393"/>
                  </a:lnTo>
                  <a:lnTo>
                    <a:pt x="320" y="393"/>
                  </a:lnTo>
                  <a:lnTo>
                    <a:pt x="308" y="393"/>
                  </a:lnTo>
                  <a:lnTo>
                    <a:pt x="295" y="393"/>
                  </a:lnTo>
                  <a:lnTo>
                    <a:pt x="283" y="389"/>
                  </a:lnTo>
                  <a:lnTo>
                    <a:pt x="275" y="385"/>
                  </a:lnTo>
                  <a:lnTo>
                    <a:pt x="271" y="385"/>
                  </a:lnTo>
                  <a:lnTo>
                    <a:pt x="263" y="385"/>
                  </a:lnTo>
                  <a:lnTo>
                    <a:pt x="254" y="381"/>
                  </a:lnTo>
                  <a:lnTo>
                    <a:pt x="246" y="377"/>
                  </a:lnTo>
                  <a:lnTo>
                    <a:pt x="238" y="377"/>
                  </a:lnTo>
                  <a:lnTo>
                    <a:pt x="230" y="369"/>
                  </a:lnTo>
                  <a:lnTo>
                    <a:pt x="222" y="369"/>
                  </a:lnTo>
                  <a:lnTo>
                    <a:pt x="217" y="361"/>
                  </a:lnTo>
                  <a:lnTo>
                    <a:pt x="213" y="361"/>
                  </a:lnTo>
                  <a:lnTo>
                    <a:pt x="209" y="361"/>
                  </a:lnTo>
                  <a:lnTo>
                    <a:pt x="205" y="356"/>
                  </a:lnTo>
                  <a:lnTo>
                    <a:pt x="201" y="356"/>
                  </a:lnTo>
                  <a:lnTo>
                    <a:pt x="197" y="352"/>
                  </a:lnTo>
                  <a:lnTo>
                    <a:pt x="193" y="348"/>
                  </a:lnTo>
                  <a:lnTo>
                    <a:pt x="193" y="340"/>
                  </a:lnTo>
                  <a:lnTo>
                    <a:pt x="193" y="336"/>
                  </a:lnTo>
                  <a:lnTo>
                    <a:pt x="189" y="328"/>
                  </a:lnTo>
                  <a:lnTo>
                    <a:pt x="185" y="324"/>
                  </a:lnTo>
                  <a:lnTo>
                    <a:pt x="185" y="315"/>
                  </a:lnTo>
                  <a:lnTo>
                    <a:pt x="181" y="311"/>
                  </a:lnTo>
                  <a:lnTo>
                    <a:pt x="176" y="303"/>
                  </a:lnTo>
                  <a:lnTo>
                    <a:pt x="172" y="299"/>
                  </a:lnTo>
                  <a:lnTo>
                    <a:pt x="164" y="295"/>
                  </a:lnTo>
                  <a:lnTo>
                    <a:pt x="160" y="295"/>
                  </a:lnTo>
                  <a:lnTo>
                    <a:pt x="152" y="287"/>
                  </a:lnTo>
                  <a:lnTo>
                    <a:pt x="148" y="287"/>
                  </a:lnTo>
                  <a:lnTo>
                    <a:pt x="144" y="287"/>
                  </a:lnTo>
                  <a:lnTo>
                    <a:pt x="148" y="291"/>
                  </a:lnTo>
                  <a:lnTo>
                    <a:pt x="152" y="295"/>
                  </a:lnTo>
                  <a:lnTo>
                    <a:pt x="156" y="299"/>
                  </a:lnTo>
                  <a:lnTo>
                    <a:pt x="160" y="303"/>
                  </a:lnTo>
                  <a:lnTo>
                    <a:pt x="160" y="307"/>
                  </a:lnTo>
                  <a:lnTo>
                    <a:pt x="160" y="315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0" y="332"/>
                  </a:lnTo>
                  <a:lnTo>
                    <a:pt x="160" y="336"/>
                  </a:lnTo>
                  <a:lnTo>
                    <a:pt x="156" y="340"/>
                  </a:lnTo>
                  <a:lnTo>
                    <a:pt x="152" y="336"/>
                  </a:lnTo>
                  <a:lnTo>
                    <a:pt x="144" y="332"/>
                  </a:lnTo>
                  <a:lnTo>
                    <a:pt x="139" y="328"/>
                  </a:lnTo>
                  <a:lnTo>
                    <a:pt x="131" y="324"/>
                  </a:lnTo>
                  <a:lnTo>
                    <a:pt x="123" y="320"/>
                  </a:lnTo>
                  <a:lnTo>
                    <a:pt x="119" y="311"/>
                  </a:lnTo>
                  <a:lnTo>
                    <a:pt x="115" y="303"/>
                  </a:lnTo>
                  <a:lnTo>
                    <a:pt x="107" y="295"/>
                  </a:lnTo>
                  <a:lnTo>
                    <a:pt x="103" y="287"/>
                  </a:lnTo>
                  <a:lnTo>
                    <a:pt x="98" y="283"/>
                  </a:lnTo>
                  <a:lnTo>
                    <a:pt x="98" y="274"/>
                  </a:lnTo>
                  <a:lnTo>
                    <a:pt x="94" y="266"/>
                  </a:lnTo>
                  <a:lnTo>
                    <a:pt x="90" y="254"/>
                  </a:lnTo>
                  <a:lnTo>
                    <a:pt x="90" y="246"/>
                  </a:lnTo>
                  <a:lnTo>
                    <a:pt x="90" y="237"/>
                  </a:lnTo>
                  <a:lnTo>
                    <a:pt x="90" y="229"/>
                  </a:lnTo>
                  <a:lnTo>
                    <a:pt x="90" y="221"/>
                  </a:lnTo>
                  <a:lnTo>
                    <a:pt x="90" y="213"/>
                  </a:lnTo>
                  <a:lnTo>
                    <a:pt x="94" y="205"/>
                  </a:lnTo>
                  <a:lnTo>
                    <a:pt x="94" y="196"/>
                  </a:lnTo>
                  <a:lnTo>
                    <a:pt x="98" y="188"/>
                  </a:lnTo>
                  <a:lnTo>
                    <a:pt x="103" y="176"/>
                  </a:lnTo>
                  <a:lnTo>
                    <a:pt x="103" y="168"/>
                  </a:lnTo>
                  <a:lnTo>
                    <a:pt x="103" y="160"/>
                  </a:lnTo>
                  <a:lnTo>
                    <a:pt x="103" y="151"/>
                  </a:lnTo>
                  <a:lnTo>
                    <a:pt x="98" y="139"/>
                  </a:lnTo>
                  <a:lnTo>
                    <a:pt x="98" y="135"/>
                  </a:lnTo>
                  <a:lnTo>
                    <a:pt x="94" y="123"/>
                  </a:lnTo>
                  <a:lnTo>
                    <a:pt x="90" y="114"/>
                  </a:lnTo>
                  <a:lnTo>
                    <a:pt x="86" y="106"/>
                  </a:lnTo>
                  <a:lnTo>
                    <a:pt x="82" y="98"/>
                  </a:lnTo>
                  <a:lnTo>
                    <a:pt x="78" y="90"/>
                  </a:lnTo>
                  <a:lnTo>
                    <a:pt x="70" y="82"/>
                  </a:lnTo>
                  <a:lnTo>
                    <a:pt x="66" y="77"/>
                  </a:lnTo>
                  <a:lnTo>
                    <a:pt x="70" y="94"/>
                  </a:lnTo>
                  <a:lnTo>
                    <a:pt x="70" y="106"/>
                  </a:lnTo>
                  <a:lnTo>
                    <a:pt x="70" y="123"/>
                  </a:lnTo>
                  <a:lnTo>
                    <a:pt x="74" y="139"/>
                  </a:lnTo>
                  <a:lnTo>
                    <a:pt x="74" y="151"/>
                  </a:lnTo>
                  <a:lnTo>
                    <a:pt x="70" y="168"/>
                  </a:lnTo>
                  <a:lnTo>
                    <a:pt x="70" y="184"/>
                  </a:lnTo>
                  <a:lnTo>
                    <a:pt x="70" y="201"/>
                  </a:lnTo>
                  <a:lnTo>
                    <a:pt x="66" y="213"/>
                  </a:lnTo>
                  <a:lnTo>
                    <a:pt x="62" y="209"/>
                  </a:lnTo>
                  <a:lnTo>
                    <a:pt x="57" y="205"/>
                  </a:lnTo>
                  <a:lnTo>
                    <a:pt x="53" y="196"/>
                  </a:lnTo>
                  <a:lnTo>
                    <a:pt x="49" y="192"/>
                  </a:lnTo>
                  <a:lnTo>
                    <a:pt x="45" y="184"/>
                  </a:lnTo>
                  <a:lnTo>
                    <a:pt x="41" y="176"/>
                  </a:lnTo>
                  <a:lnTo>
                    <a:pt x="41" y="172"/>
                  </a:lnTo>
                  <a:lnTo>
                    <a:pt x="37" y="164"/>
                  </a:lnTo>
                  <a:lnTo>
                    <a:pt x="37" y="155"/>
                  </a:lnTo>
                  <a:lnTo>
                    <a:pt x="37" y="147"/>
                  </a:lnTo>
                  <a:lnTo>
                    <a:pt x="37" y="139"/>
                  </a:lnTo>
                  <a:lnTo>
                    <a:pt x="37" y="135"/>
                  </a:lnTo>
                  <a:lnTo>
                    <a:pt x="41" y="127"/>
                  </a:lnTo>
                  <a:lnTo>
                    <a:pt x="41" y="114"/>
                  </a:lnTo>
                  <a:lnTo>
                    <a:pt x="41" y="102"/>
                  </a:lnTo>
                  <a:lnTo>
                    <a:pt x="37" y="94"/>
                  </a:lnTo>
                  <a:lnTo>
                    <a:pt x="37" y="82"/>
                  </a:lnTo>
                  <a:lnTo>
                    <a:pt x="33" y="69"/>
                  </a:lnTo>
                  <a:lnTo>
                    <a:pt x="33" y="61"/>
                  </a:lnTo>
                  <a:lnTo>
                    <a:pt x="29" y="49"/>
                  </a:lnTo>
                  <a:lnTo>
                    <a:pt x="25" y="36"/>
                  </a:lnTo>
                  <a:lnTo>
                    <a:pt x="21" y="28"/>
                  </a:lnTo>
                  <a:lnTo>
                    <a:pt x="16" y="20"/>
                  </a:lnTo>
                  <a:lnTo>
                    <a:pt x="8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12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5"/>
                  </a:lnTo>
                  <a:lnTo>
                    <a:pt x="21" y="57"/>
                  </a:lnTo>
                  <a:lnTo>
                    <a:pt x="21" y="65"/>
                  </a:lnTo>
                  <a:lnTo>
                    <a:pt x="21" y="73"/>
                  </a:lnTo>
                  <a:lnTo>
                    <a:pt x="21" y="86"/>
                  </a:lnTo>
                  <a:lnTo>
                    <a:pt x="29" y="176"/>
                  </a:lnTo>
                  <a:lnTo>
                    <a:pt x="29" y="188"/>
                  </a:lnTo>
                  <a:lnTo>
                    <a:pt x="33" y="201"/>
                  </a:lnTo>
                  <a:lnTo>
                    <a:pt x="33" y="213"/>
                  </a:lnTo>
                  <a:lnTo>
                    <a:pt x="37" y="221"/>
                  </a:lnTo>
                  <a:lnTo>
                    <a:pt x="37" y="233"/>
                  </a:lnTo>
                  <a:lnTo>
                    <a:pt x="41" y="246"/>
                  </a:lnTo>
                  <a:lnTo>
                    <a:pt x="45" y="254"/>
                  </a:lnTo>
                  <a:lnTo>
                    <a:pt x="49" y="266"/>
                  </a:lnTo>
                  <a:lnTo>
                    <a:pt x="57" y="274"/>
                  </a:lnTo>
                  <a:lnTo>
                    <a:pt x="62" y="287"/>
                  </a:lnTo>
                  <a:lnTo>
                    <a:pt x="70" y="295"/>
                  </a:lnTo>
                  <a:lnTo>
                    <a:pt x="74" y="303"/>
                  </a:lnTo>
                  <a:lnTo>
                    <a:pt x="82" y="311"/>
                  </a:lnTo>
                  <a:lnTo>
                    <a:pt x="90" y="320"/>
                  </a:lnTo>
                  <a:lnTo>
                    <a:pt x="94" y="324"/>
                  </a:lnTo>
                  <a:lnTo>
                    <a:pt x="103" y="332"/>
                  </a:lnTo>
                  <a:lnTo>
                    <a:pt x="111" y="340"/>
                  </a:lnTo>
                  <a:lnTo>
                    <a:pt x="119" y="348"/>
                  </a:lnTo>
                  <a:lnTo>
                    <a:pt x="127" y="356"/>
                  </a:lnTo>
                  <a:lnTo>
                    <a:pt x="135" y="361"/>
                  </a:lnTo>
                  <a:lnTo>
                    <a:pt x="144" y="365"/>
                  </a:lnTo>
                  <a:lnTo>
                    <a:pt x="152" y="369"/>
                  </a:lnTo>
                  <a:lnTo>
                    <a:pt x="160" y="377"/>
                  </a:lnTo>
                  <a:lnTo>
                    <a:pt x="172" y="377"/>
                  </a:lnTo>
                  <a:lnTo>
                    <a:pt x="181" y="381"/>
                  </a:lnTo>
                  <a:lnTo>
                    <a:pt x="193" y="385"/>
                  </a:lnTo>
                  <a:lnTo>
                    <a:pt x="201" y="385"/>
                  </a:lnTo>
                  <a:lnTo>
                    <a:pt x="209" y="393"/>
                  </a:lnTo>
                  <a:lnTo>
                    <a:pt x="213" y="402"/>
                  </a:lnTo>
                  <a:lnTo>
                    <a:pt x="222" y="406"/>
                  </a:lnTo>
                  <a:lnTo>
                    <a:pt x="234" y="414"/>
                  </a:lnTo>
                  <a:lnTo>
                    <a:pt x="242" y="418"/>
                  </a:lnTo>
                  <a:lnTo>
                    <a:pt x="250" y="422"/>
                  </a:lnTo>
                  <a:lnTo>
                    <a:pt x="258" y="426"/>
                  </a:lnTo>
                  <a:lnTo>
                    <a:pt x="271" y="430"/>
                  </a:lnTo>
                  <a:lnTo>
                    <a:pt x="279" y="434"/>
                  </a:lnTo>
                  <a:lnTo>
                    <a:pt x="287" y="439"/>
                  </a:lnTo>
                  <a:lnTo>
                    <a:pt x="299" y="439"/>
                  </a:lnTo>
                  <a:lnTo>
                    <a:pt x="312" y="439"/>
                  </a:lnTo>
                  <a:lnTo>
                    <a:pt x="320" y="439"/>
                  </a:lnTo>
                  <a:lnTo>
                    <a:pt x="328" y="439"/>
                  </a:lnTo>
                  <a:lnTo>
                    <a:pt x="340" y="439"/>
                  </a:lnTo>
                  <a:lnTo>
                    <a:pt x="353" y="439"/>
                  </a:lnTo>
                  <a:lnTo>
                    <a:pt x="361" y="434"/>
                  </a:lnTo>
                  <a:lnTo>
                    <a:pt x="369" y="430"/>
                  </a:lnTo>
                  <a:lnTo>
                    <a:pt x="382" y="430"/>
                  </a:lnTo>
                  <a:lnTo>
                    <a:pt x="390" y="426"/>
                  </a:lnTo>
                  <a:lnTo>
                    <a:pt x="398" y="418"/>
                  </a:lnTo>
                  <a:lnTo>
                    <a:pt x="406" y="414"/>
                  </a:lnTo>
                  <a:lnTo>
                    <a:pt x="418" y="410"/>
                  </a:lnTo>
                  <a:lnTo>
                    <a:pt x="423" y="402"/>
                  </a:lnTo>
                  <a:lnTo>
                    <a:pt x="435" y="397"/>
                  </a:lnTo>
                  <a:lnTo>
                    <a:pt x="439" y="389"/>
                  </a:lnTo>
                  <a:lnTo>
                    <a:pt x="447" y="381"/>
                  </a:lnTo>
                  <a:lnTo>
                    <a:pt x="455" y="373"/>
                  </a:lnTo>
                  <a:lnTo>
                    <a:pt x="459" y="365"/>
                  </a:lnTo>
                  <a:lnTo>
                    <a:pt x="468" y="356"/>
                  </a:lnTo>
                  <a:lnTo>
                    <a:pt x="476" y="348"/>
                  </a:lnTo>
                  <a:lnTo>
                    <a:pt x="484" y="340"/>
                  </a:lnTo>
                  <a:lnTo>
                    <a:pt x="492" y="332"/>
                  </a:lnTo>
                  <a:lnTo>
                    <a:pt x="500" y="324"/>
                  </a:lnTo>
                  <a:lnTo>
                    <a:pt x="505" y="320"/>
                  </a:lnTo>
                  <a:lnTo>
                    <a:pt x="513" y="307"/>
                  </a:lnTo>
                  <a:lnTo>
                    <a:pt x="517" y="299"/>
                  </a:lnTo>
                  <a:lnTo>
                    <a:pt x="525" y="291"/>
                  </a:lnTo>
                  <a:lnTo>
                    <a:pt x="529" y="279"/>
                  </a:lnTo>
                  <a:lnTo>
                    <a:pt x="533" y="270"/>
                  </a:lnTo>
                  <a:lnTo>
                    <a:pt x="537" y="258"/>
                  </a:lnTo>
                  <a:lnTo>
                    <a:pt x="541" y="246"/>
                  </a:lnTo>
                  <a:lnTo>
                    <a:pt x="546" y="237"/>
                  </a:lnTo>
                  <a:lnTo>
                    <a:pt x="546" y="225"/>
                  </a:lnTo>
                  <a:lnTo>
                    <a:pt x="546" y="213"/>
                  </a:lnTo>
                  <a:lnTo>
                    <a:pt x="550" y="205"/>
                  </a:lnTo>
                  <a:lnTo>
                    <a:pt x="550" y="192"/>
                  </a:lnTo>
                  <a:lnTo>
                    <a:pt x="550" y="180"/>
                  </a:lnTo>
                  <a:lnTo>
                    <a:pt x="546" y="172"/>
                  </a:lnTo>
                  <a:lnTo>
                    <a:pt x="541" y="254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2" name="Freeform 22"/>
            <p:cNvSpPr>
              <a:spLocks/>
            </p:cNvSpPr>
            <p:nvPr/>
          </p:nvSpPr>
          <p:spPr bwMode="auto">
            <a:xfrm>
              <a:off x="5055" y="587"/>
              <a:ext cx="37" cy="127"/>
            </a:xfrm>
            <a:custGeom>
              <a:avLst/>
              <a:gdLst>
                <a:gd name="T0" fmla="*/ 5 w 37"/>
                <a:gd name="T1" fmla="*/ 127 h 127"/>
                <a:gd name="T2" fmla="*/ 5 w 37"/>
                <a:gd name="T3" fmla="*/ 127 h 127"/>
                <a:gd name="T4" fmla="*/ 5 w 37"/>
                <a:gd name="T5" fmla="*/ 119 h 127"/>
                <a:gd name="T6" fmla="*/ 0 w 37"/>
                <a:gd name="T7" fmla="*/ 106 h 127"/>
                <a:gd name="T8" fmla="*/ 0 w 37"/>
                <a:gd name="T9" fmla="*/ 98 h 127"/>
                <a:gd name="T10" fmla="*/ 0 w 37"/>
                <a:gd name="T11" fmla="*/ 90 h 127"/>
                <a:gd name="T12" fmla="*/ 0 w 37"/>
                <a:gd name="T13" fmla="*/ 82 h 127"/>
                <a:gd name="T14" fmla="*/ 0 w 37"/>
                <a:gd name="T15" fmla="*/ 74 h 127"/>
                <a:gd name="T16" fmla="*/ 0 w 37"/>
                <a:gd name="T17" fmla="*/ 61 h 127"/>
                <a:gd name="T18" fmla="*/ 5 w 37"/>
                <a:gd name="T19" fmla="*/ 53 h 127"/>
                <a:gd name="T20" fmla="*/ 9 w 37"/>
                <a:gd name="T21" fmla="*/ 45 h 127"/>
                <a:gd name="T22" fmla="*/ 13 w 37"/>
                <a:gd name="T23" fmla="*/ 37 h 127"/>
                <a:gd name="T24" fmla="*/ 17 w 37"/>
                <a:gd name="T25" fmla="*/ 28 h 127"/>
                <a:gd name="T26" fmla="*/ 21 w 37"/>
                <a:gd name="T27" fmla="*/ 20 h 127"/>
                <a:gd name="T28" fmla="*/ 25 w 37"/>
                <a:gd name="T29" fmla="*/ 12 h 127"/>
                <a:gd name="T30" fmla="*/ 29 w 37"/>
                <a:gd name="T31" fmla="*/ 4 h 127"/>
                <a:gd name="T32" fmla="*/ 37 w 37"/>
                <a:gd name="T33" fmla="*/ 0 h 127"/>
                <a:gd name="T34" fmla="*/ 37 w 37"/>
                <a:gd name="T35" fmla="*/ 0 h 127"/>
                <a:gd name="T36" fmla="*/ 29 w 37"/>
                <a:gd name="T37" fmla="*/ 24 h 127"/>
                <a:gd name="T38" fmla="*/ 21 w 37"/>
                <a:gd name="T39" fmla="*/ 74 h 127"/>
                <a:gd name="T40" fmla="*/ 5 w 37"/>
                <a:gd name="T41" fmla="*/ 127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27"/>
                <a:gd name="T65" fmla="*/ 37 w 37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27">
                  <a:moveTo>
                    <a:pt x="5" y="127"/>
                  </a:moveTo>
                  <a:lnTo>
                    <a:pt x="5" y="127"/>
                  </a:lnTo>
                  <a:lnTo>
                    <a:pt x="5" y="119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5"/>
                  </a:lnTo>
                  <a:lnTo>
                    <a:pt x="13" y="37"/>
                  </a:lnTo>
                  <a:lnTo>
                    <a:pt x="17" y="28"/>
                  </a:lnTo>
                  <a:lnTo>
                    <a:pt x="21" y="20"/>
                  </a:lnTo>
                  <a:lnTo>
                    <a:pt x="25" y="12"/>
                  </a:lnTo>
                  <a:lnTo>
                    <a:pt x="29" y="4"/>
                  </a:lnTo>
                  <a:lnTo>
                    <a:pt x="37" y="0"/>
                  </a:lnTo>
                  <a:lnTo>
                    <a:pt x="29" y="24"/>
                  </a:lnTo>
                  <a:lnTo>
                    <a:pt x="21" y="74"/>
                  </a:lnTo>
                  <a:lnTo>
                    <a:pt x="5" y="127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3" name="Freeform 23"/>
            <p:cNvSpPr>
              <a:spLocks/>
            </p:cNvSpPr>
            <p:nvPr/>
          </p:nvSpPr>
          <p:spPr bwMode="auto">
            <a:xfrm>
              <a:off x="5055" y="587"/>
              <a:ext cx="37" cy="127"/>
            </a:xfrm>
            <a:custGeom>
              <a:avLst/>
              <a:gdLst>
                <a:gd name="T0" fmla="*/ 5 w 37"/>
                <a:gd name="T1" fmla="*/ 127 h 127"/>
                <a:gd name="T2" fmla="*/ 5 w 37"/>
                <a:gd name="T3" fmla="*/ 127 h 127"/>
                <a:gd name="T4" fmla="*/ 5 w 37"/>
                <a:gd name="T5" fmla="*/ 119 h 127"/>
                <a:gd name="T6" fmla="*/ 0 w 37"/>
                <a:gd name="T7" fmla="*/ 106 h 127"/>
                <a:gd name="T8" fmla="*/ 0 w 37"/>
                <a:gd name="T9" fmla="*/ 98 h 127"/>
                <a:gd name="T10" fmla="*/ 0 w 37"/>
                <a:gd name="T11" fmla="*/ 90 h 127"/>
                <a:gd name="T12" fmla="*/ 0 w 37"/>
                <a:gd name="T13" fmla="*/ 82 h 127"/>
                <a:gd name="T14" fmla="*/ 0 w 37"/>
                <a:gd name="T15" fmla="*/ 74 h 127"/>
                <a:gd name="T16" fmla="*/ 0 w 37"/>
                <a:gd name="T17" fmla="*/ 61 h 127"/>
                <a:gd name="T18" fmla="*/ 5 w 37"/>
                <a:gd name="T19" fmla="*/ 53 h 127"/>
                <a:gd name="T20" fmla="*/ 9 w 37"/>
                <a:gd name="T21" fmla="*/ 45 h 127"/>
                <a:gd name="T22" fmla="*/ 13 w 37"/>
                <a:gd name="T23" fmla="*/ 37 h 127"/>
                <a:gd name="T24" fmla="*/ 17 w 37"/>
                <a:gd name="T25" fmla="*/ 28 h 127"/>
                <a:gd name="T26" fmla="*/ 21 w 37"/>
                <a:gd name="T27" fmla="*/ 20 h 127"/>
                <a:gd name="T28" fmla="*/ 25 w 37"/>
                <a:gd name="T29" fmla="*/ 12 h 127"/>
                <a:gd name="T30" fmla="*/ 29 w 37"/>
                <a:gd name="T31" fmla="*/ 4 h 127"/>
                <a:gd name="T32" fmla="*/ 37 w 37"/>
                <a:gd name="T33" fmla="*/ 0 h 127"/>
                <a:gd name="T34" fmla="*/ 37 w 37"/>
                <a:gd name="T35" fmla="*/ 0 h 127"/>
                <a:gd name="T36" fmla="*/ 29 w 37"/>
                <a:gd name="T37" fmla="*/ 24 h 127"/>
                <a:gd name="T38" fmla="*/ 21 w 37"/>
                <a:gd name="T39" fmla="*/ 74 h 127"/>
                <a:gd name="T40" fmla="*/ 5 w 37"/>
                <a:gd name="T41" fmla="*/ 127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27"/>
                <a:gd name="T65" fmla="*/ 37 w 37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27">
                  <a:moveTo>
                    <a:pt x="5" y="127"/>
                  </a:moveTo>
                  <a:lnTo>
                    <a:pt x="5" y="127"/>
                  </a:lnTo>
                  <a:lnTo>
                    <a:pt x="5" y="119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5"/>
                  </a:lnTo>
                  <a:lnTo>
                    <a:pt x="13" y="37"/>
                  </a:lnTo>
                  <a:lnTo>
                    <a:pt x="17" y="28"/>
                  </a:lnTo>
                  <a:lnTo>
                    <a:pt x="21" y="20"/>
                  </a:lnTo>
                  <a:lnTo>
                    <a:pt x="25" y="12"/>
                  </a:lnTo>
                  <a:lnTo>
                    <a:pt x="29" y="4"/>
                  </a:lnTo>
                  <a:lnTo>
                    <a:pt x="37" y="0"/>
                  </a:lnTo>
                  <a:lnTo>
                    <a:pt x="29" y="24"/>
                  </a:lnTo>
                  <a:lnTo>
                    <a:pt x="21" y="74"/>
                  </a:lnTo>
                  <a:lnTo>
                    <a:pt x="5" y="127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4" name="Freeform 24"/>
            <p:cNvSpPr>
              <a:spLocks/>
            </p:cNvSpPr>
            <p:nvPr/>
          </p:nvSpPr>
          <p:spPr bwMode="auto">
            <a:xfrm>
              <a:off x="4748" y="796"/>
              <a:ext cx="189" cy="45"/>
            </a:xfrm>
            <a:custGeom>
              <a:avLst/>
              <a:gdLst>
                <a:gd name="T0" fmla="*/ 0 w 189"/>
                <a:gd name="T1" fmla="*/ 0 h 45"/>
                <a:gd name="T2" fmla="*/ 0 w 189"/>
                <a:gd name="T3" fmla="*/ 16 h 45"/>
                <a:gd name="T4" fmla="*/ 8 w 189"/>
                <a:gd name="T5" fmla="*/ 20 h 45"/>
                <a:gd name="T6" fmla="*/ 16 w 189"/>
                <a:gd name="T7" fmla="*/ 29 h 45"/>
                <a:gd name="T8" fmla="*/ 24 w 189"/>
                <a:gd name="T9" fmla="*/ 33 h 45"/>
                <a:gd name="T10" fmla="*/ 37 w 189"/>
                <a:gd name="T11" fmla="*/ 33 h 45"/>
                <a:gd name="T12" fmla="*/ 45 w 189"/>
                <a:gd name="T13" fmla="*/ 41 h 45"/>
                <a:gd name="T14" fmla="*/ 53 w 189"/>
                <a:gd name="T15" fmla="*/ 41 h 45"/>
                <a:gd name="T16" fmla="*/ 65 w 189"/>
                <a:gd name="T17" fmla="*/ 41 h 45"/>
                <a:gd name="T18" fmla="*/ 78 w 189"/>
                <a:gd name="T19" fmla="*/ 45 h 45"/>
                <a:gd name="T20" fmla="*/ 90 w 189"/>
                <a:gd name="T21" fmla="*/ 45 h 45"/>
                <a:gd name="T22" fmla="*/ 98 w 189"/>
                <a:gd name="T23" fmla="*/ 45 h 45"/>
                <a:gd name="T24" fmla="*/ 111 w 189"/>
                <a:gd name="T25" fmla="*/ 45 h 45"/>
                <a:gd name="T26" fmla="*/ 119 w 189"/>
                <a:gd name="T27" fmla="*/ 41 h 45"/>
                <a:gd name="T28" fmla="*/ 131 w 189"/>
                <a:gd name="T29" fmla="*/ 41 h 45"/>
                <a:gd name="T30" fmla="*/ 139 w 189"/>
                <a:gd name="T31" fmla="*/ 41 h 45"/>
                <a:gd name="T32" fmla="*/ 152 w 189"/>
                <a:gd name="T33" fmla="*/ 37 h 45"/>
                <a:gd name="T34" fmla="*/ 152 w 189"/>
                <a:gd name="T35" fmla="*/ 33 h 45"/>
                <a:gd name="T36" fmla="*/ 189 w 189"/>
                <a:gd name="T37" fmla="*/ 16 h 45"/>
                <a:gd name="T38" fmla="*/ 189 w 189"/>
                <a:gd name="T39" fmla="*/ 0 h 45"/>
                <a:gd name="T40" fmla="*/ 0 w 189"/>
                <a:gd name="T41" fmla="*/ 0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45"/>
                <a:gd name="T65" fmla="*/ 189 w 189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45">
                  <a:moveTo>
                    <a:pt x="0" y="0"/>
                  </a:moveTo>
                  <a:lnTo>
                    <a:pt x="0" y="16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24" y="33"/>
                  </a:lnTo>
                  <a:lnTo>
                    <a:pt x="37" y="33"/>
                  </a:lnTo>
                  <a:lnTo>
                    <a:pt x="45" y="41"/>
                  </a:lnTo>
                  <a:lnTo>
                    <a:pt x="53" y="41"/>
                  </a:lnTo>
                  <a:lnTo>
                    <a:pt x="65" y="41"/>
                  </a:lnTo>
                  <a:lnTo>
                    <a:pt x="78" y="45"/>
                  </a:lnTo>
                  <a:lnTo>
                    <a:pt x="90" y="45"/>
                  </a:lnTo>
                  <a:lnTo>
                    <a:pt x="98" y="45"/>
                  </a:lnTo>
                  <a:lnTo>
                    <a:pt x="111" y="45"/>
                  </a:lnTo>
                  <a:lnTo>
                    <a:pt x="119" y="41"/>
                  </a:lnTo>
                  <a:lnTo>
                    <a:pt x="131" y="41"/>
                  </a:lnTo>
                  <a:lnTo>
                    <a:pt x="139" y="41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89" y="16"/>
                  </a:lnTo>
                  <a:lnTo>
                    <a:pt x="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5" name="Freeform 25"/>
            <p:cNvSpPr>
              <a:spLocks/>
            </p:cNvSpPr>
            <p:nvPr/>
          </p:nvSpPr>
          <p:spPr bwMode="auto">
            <a:xfrm>
              <a:off x="4748" y="796"/>
              <a:ext cx="189" cy="45"/>
            </a:xfrm>
            <a:custGeom>
              <a:avLst/>
              <a:gdLst>
                <a:gd name="T0" fmla="*/ 0 w 189"/>
                <a:gd name="T1" fmla="*/ 0 h 45"/>
                <a:gd name="T2" fmla="*/ 0 w 189"/>
                <a:gd name="T3" fmla="*/ 16 h 45"/>
                <a:gd name="T4" fmla="*/ 8 w 189"/>
                <a:gd name="T5" fmla="*/ 20 h 45"/>
                <a:gd name="T6" fmla="*/ 16 w 189"/>
                <a:gd name="T7" fmla="*/ 29 h 45"/>
                <a:gd name="T8" fmla="*/ 24 w 189"/>
                <a:gd name="T9" fmla="*/ 33 h 45"/>
                <a:gd name="T10" fmla="*/ 37 w 189"/>
                <a:gd name="T11" fmla="*/ 33 h 45"/>
                <a:gd name="T12" fmla="*/ 45 w 189"/>
                <a:gd name="T13" fmla="*/ 41 h 45"/>
                <a:gd name="T14" fmla="*/ 53 w 189"/>
                <a:gd name="T15" fmla="*/ 41 h 45"/>
                <a:gd name="T16" fmla="*/ 65 w 189"/>
                <a:gd name="T17" fmla="*/ 41 h 45"/>
                <a:gd name="T18" fmla="*/ 78 w 189"/>
                <a:gd name="T19" fmla="*/ 45 h 45"/>
                <a:gd name="T20" fmla="*/ 90 w 189"/>
                <a:gd name="T21" fmla="*/ 45 h 45"/>
                <a:gd name="T22" fmla="*/ 98 w 189"/>
                <a:gd name="T23" fmla="*/ 45 h 45"/>
                <a:gd name="T24" fmla="*/ 111 w 189"/>
                <a:gd name="T25" fmla="*/ 45 h 45"/>
                <a:gd name="T26" fmla="*/ 119 w 189"/>
                <a:gd name="T27" fmla="*/ 41 h 45"/>
                <a:gd name="T28" fmla="*/ 131 w 189"/>
                <a:gd name="T29" fmla="*/ 41 h 45"/>
                <a:gd name="T30" fmla="*/ 139 w 189"/>
                <a:gd name="T31" fmla="*/ 41 h 45"/>
                <a:gd name="T32" fmla="*/ 152 w 189"/>
                <a:gd name="T33" fmla="*/ 37 h 45"/>
                <a:gd name="T34" fmla="*/ 152 w 189"/>
                <a:gd name="T35" fmla="*/ 33 h 45"/>
                <a:gd name="T36" fmla="*/ 189 w 189"/>
                <a:gd name="T37" fmla="*/ 16 h 45"/>
                <a:gd name="T38" fmla="*/ 189 w 189"/>
                <a:gd name="T39" fmla="*/ 0 h 45"/>
                <a:gd name="T40" fmla="*/ 0 w 189"/>
                <a:gd name="T41" fmla="*/ 0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45"/>
                <a:gd name="T65" fmla="*/ 189 w 189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45">
                  <a:moveTo>
                    <a:pt x="0" y="0"/>
                  </a:moveTo>
                  <a:lnTo>
                    <a:pt x="0" y="16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24" y="33"/>
                  </a:lnTo>
                  <a:lnTo>
                    <a:pt x="37" y="33"/>
                  </a:lnTo>
                  <a:lnTo>
                    <a:pt x="45" y="41"/>
                  </a:lnTo>
                  <a:lnTo>
                    <a:pt x="53" y="41"/>
                  </a:lnTo>
                  <a:lnTo>
                    <a:pt x="65" y="41"/>
                  </a:lnTo>
                  <a:lnTo>
                    <a:pt x="78" y="45"/>
                  </a:lnTo>
                  <a:lnTo>
                    <a:pt x="90" y="45"/>
                  </a:lnTo>
                  <a:lnTo>
                    <a:pt x="98" y="45"/>
                  </a:lnTo>
                  <a:lnTo>
                    <a:pt x="111" y="45"/>
                  </a:lnTo>
                  <a:lnTo>
                    <a:pt x="119" y="41"/>
                  </a:lnTo>
                  <a:lnTo>
                    <a:pt x="131" y="41"/>
                  </a:lnTo>
                  <a:lnTo>
                    <a:pt x="139" y="41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89" y="16"/>
                  </a:lnTo>
                  <a:lnTo>
                    <a:pt x="18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6" name="Freeform 26"/>
            <p:cNvSpPr>
              <a:spLocks/>
            </p:cNvSpPr>
            <p:nvPr/>
          </p:nvSpPr>
          <p:spPr bwMode="auto">
            <a:xfrm>
              <a:off x="4715" y="722"/>
              <a:ext cx="299" cy="90"/>
            </a:xfrm>
            <a:custGeom>
              <a:avLst/>
              <a:gdLst>
                <a:gd name="T0" fmla="*/ 111 w 299"/>
                <a:gd name="T1" fmla="*/ 0 h 90"/>
                <a:gd name="T2" fmla="*/ 107 w 299"/>
                <a:gd name="T3" fmla="*/ 12 h 90"/>
                <a:gd name="T4" fmla="*/ 98 w 299"/>
                <a:gd name="T5" fmla="*/ 16 h 90"/>
                <a:gd name="T6" fmla="*/ 86 w 299"/>
                <a:gd name="T7" fmla="*/ 12 h 90"/>
                <a:gd name="T8" fmla="*/ 82 w 299"/>
                <a:gd name="T9" fmla="*/ 21 h 90"/>
                <a:gd name="T10" fmla="*/ 74 w 299"/>
                <a:gd name="T11" fmla="*/ 16 h 90"/>
                <a:gd name="T12" fmla="*/ 66 w 299"/>
                <a:gd name="T13" fmla="*/ 25 h 90"/>
                <a:gd name="T14" fmla="*/ 57 w 299"/>
                <a:gd name="T15" fmla="*/ 25 h 90"/>
                <a:gd name="T16" fmla="*/ 49 w 299"/>
                <a:gd name="T17" fmla="*/ 29 h 90"/>
                <a:gd name="T18" fmla="*/ 41 w 299"/>
                <a:gd name="T19" fmla="*/ 21 h 90"/>
                <a:gd name="T20" fmla="*/ 37 w 299"/>
                <a:gd name="T21" fmla="*/ 29 h 90"/>
                <a:gd name="T22" fmla="*/ 21 w 299"/>
                <a:gd name="T23" fmla="*/ 29 h 90"/>
                <a:gd name="T24" fmla="*/ 16 w 299"/>
                <a:gd name="T25" fmla="*/ 29 h 90"/>
                <a:gd name="T26" fmla="*/ 8 w 299"/>
                <a:gd name="T27" fmla="*/ 41 h 90"/>
                <a:gd name="T28" fmla="*/ 8 w 299"/>
                <a:gd name="T29" fmla="*/ 45 h 90"/>
                <a:gd name="T30" fmla="*/ 8 w 299"/>
                <a:gd name="T31" fmla="*/ 57 h 90"/>
                <a:gd name="T32" fmla="*/ 0 w 299"/>
                <a:gd name="T33" fmla="*/ 70 h 90"/>
                <a:gd name="T34" fmla="*/ 0 w 299"/>
                <a:gd name="T35" fmla="*/ 74 h 90"/>
                <a:gd name="T36" fmla="*/ 234 w 299"/>
                <a:gd name="T37" fmla="*/ 78 h 90"/>
                <a:gd name="T38" fmla="*/ 250 w 299"/>
                <a:gd name="T39" fmla="*/ 90 h 90"/>
                <a:gd name="T40" fmla="*/ 254 w 299"/>
                <a:gd name="T41" fmla="*/ 90 h 90"/>
                <a:gd name="T42" fmla="*/ 263 w 299"/>
                <a:gd name="T43" fmla="*/ 86 h 90"/>
                <a:gd name="T44" fmla="*/ 263 w 299"/>
                <a:gd name="T45" fmla="*/ 90 h 90"/>
                <a:gd name="T46" fmla="*/ 275 w 299"/>
                <a:gd name="T47" fmla="*/ 86 h 90"/>
                <a:gd name="T48" fmla="*/ 275 w 299"/>
                <a:gd name="T49" fmla="*/ 90 h 90"/>
                <a:gd name="T50" fmla="*/ 283 w 299"/>
                <a:gd name="T51" fmla="*/ 78 h 90"/>
                <a:gd name="T52" fmla="*/ 295 w 299"/>
                <a:gd name="T53" fmla="*/ 74 h 90"/>
                <a:gd name="T54" fmla="*/ 299 w 299"/>
                <a:gd name="T55" fmla="*/ 66 h 90"/>
                <a:gd name="T56" fmla="*/ 291 w 299"/>
                <a:gd name="T57" fmla="*/ 57 h 90"/>
                <a:gd name="T58" fmla="*/ 291 w 299"/>
                <a:gd name="T59" fmla="*/ 45 h 90"/>
                <a:gd name="T60" fmla="*/ 283 w 299"/>
                <a:gd name="T61" fmla="*/ 45 h 90"/>
                <a:gd name="T62" fmla="*/ 279 w 299"/>
                <a:gd name="T63" fmla="*/ 37 h 90"/>
                <a:gd name="T64" fmla="*/ 271 w 299"/>
                <a:gd name="T65" fmla="*/ 45 h 90"/>
                <a:gd name="T66" fmla="*/ 258 w 299"/>
                <a:gd name="T67" fmla="*/ 29 h 90"/>
                <a:gd name="T68" fmla="*/ 250 w 299"/>
                <a:gd name="T69" fmla="*/ 25 h 90"/>
                <a:gd name="T70" fmla="*/ 242 w 299"/>
                <a:gd name="T71" fmla="*/ 16 h 90"/>
                <a:gd name="T72" fmla="*/ 230 w 299"/>
                <a:gd name="T73" fmla="*/ 21 h 90"/>
                <a:gd name="T74" fmla="*/ 217 w 299"/>
                <a:gd name="T75" fmla="*/ 12 h 90"/>
                <a:gd name="T76" fmla="*/ 213 w 299"/>
                <a:gd name="T77" fmla="*/ 16 h 90"/>
                <a:gd name="T78" fmla="*/ 209 w 299"/>
                <a:gd name="T79" fmla="*/ 12 h 90"/>
                <a:gd name="T80" fmla="*/ 201 w 299"/>
                <a:gd name="T81" fmla="*/ 12 h 90"/>
                <a:gd name="T82" fmla="*/ 197 w 299"/>
                <a:gd name="T83" fmla="*/ 12 h 90"/>
                <a:gd name="T84" fmla="*/ 189 w 299"/>
                <a:gd name="T85" fmla="*/ 16 h 90"/>
                <a:gd name="T86" fmla="*/ 185 w 299"/>
                <a:gd name="T87" fmla="*/ 12 h 90"/>
                <a:gd name="T88" fmla="*/ 181 w 299"/>
                <a:gd name="T89" fmla="*/ 8 h 90"/>
                <a:gd name="T90" fmla="*/ 176 w 299"/>
                <a:gd name="T91" fmla="*/ 0 h 90"/>
                <a:gd name="T92" fmla="*/ 168 w 299"/>
                <a:gd name="T93" fmla="*/ 4 h 90"/>
                <a:gd name="T94" fmla="*/ 160 w 299"/>
                <a:gd name="T95" fmla="*/ 8 h 90"/>
                <a:gd name="T96" fmla="*/ 148 w 299"/>
                <a:gd name="T97" fmla="*/ 12 h 90"/>
                <a:gd name="T98" fmla="*/ 139 w 299"/>
                <a:gd name="T99" fmla="*/ 12 h 90"/>
                <a:gd name="T100" fmla="*/ 123 w 299"/>
                <a:gd name="T101" fmla="*/ 8 h 90"/>
                <a:gd name="T102" fmla="*/ 111 w 299"/>
                <a:gd name="T103" fmla="*/ 0 h 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9"/>
                <a:gd name="T157" fmla="*/ 0 h 90"/>
                <a:gd name="T158" fmla="*/ 299 w 299"/>
                <a:gd name="T159" fmla="*/ 90 h 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9" h="90">
                  <a:moveTo>
                    <a:pt x="111" y="0"/>
                  </a:moveTo>
                  <a:lnTo>
                    <a:pt x="107" y="12"/>
                  </a:lnTo>
                  <a:lnTo>
                    <a:pt x="98" y="16"/>
                  </a:lnTo>
                  <a:lnTo>
                    <a:pt x="86" y="12"/>
                  </a:lnTo>
                  <a:lnTo>
                    <a:pt x="82" y="21"/>
                  </a:lnTo>
                  <a:lnTo>
                    <a:pt x="74" y="16"/>
                  </a:lnTo>
                  <a:lnTo>
                    <a:pt x="66" y="25"/>
                  </a:lnTo>
                  <a:lnTo>
                    <a:pt x="57" y="25"/>
                  </a:lnTo>
                  <a:lnTo>
                    <a:pt x="49" y="29"/>
                  </a:lnTo>
                  <a:lnTo>
                    <a:pt x="41" y="21"/>
                  </a:lnTo>
                  <a:lnTo>
                    <a:pt x="37" y="29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8" y="41"/>
                  </a:lnTo>
                  <a:lnTo>
                    <a:pt x="8" y="45"/>
                  </a:lnTo>
                  <a:lnTo>
                    <a:pt x="8" y="5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34" y="78"/>
                  </a:lnTo>
                  <a:lnTo>
                    <a:pt x="250" y="90"/>
                  </a:lnTo>
                  <a:lnTo>
                    <a:pt x="254" y="90"/>
                  </a:lnTo>
                  <a:lnTo>
                    <a:pt x="263" y="86"/>
                  </a:lnTo>
                  <a:lnTo>
                    <a:pt x="263" y="90"/>
                  </a:lnTo>
                  <a:lnTo>
                    <a:pt x="275" y="86"/>
                  </a:lnTo>
                  <a:lnTo>
                    <a:pt x="275" y="90"/>
                  </a:lnTo>
                  <a:lnTo>
                    <a:pt x="283" y="78"/>
                  </a:lnTo>
                  <a:lnTo>
                    <a:pt x="295" y="74"/>
                  </a:lnTo>
                  <a:lnTo>
                    <a:pt x="299" y="66"/>
                  </a:lnTo>
                  <a:lnTo>
                    <a:pt x="291" y="57"/>
                  </a:lnTo>
                  <a:lnTo>
                    <a:pt x="291" y="45"/>
                  </a:lnTo>
                  <a:lnTo>
                    <a:pt x="283" y="45"/>
                  </a:lnTo>
                  <a:lnTo>
                    <a:pt x="279" y="37"/>
                  </a:lnTo>
                  <a:lnTo>
                    <a:pt x="271" y="45"/>
                  </a:lnTo>
                  <a:lnTo>
                    <a:pt x="258" y="29"/>
                  </a:lnTo>
                  <a:lnTo>
                    <a:pt x="250" y="25"/>
                  </a:lnTo>
                  <a:lnTo>
                    <a:pt x="242" y="16"/>
                  </a:lnTo>
                  <a:lnTo>
                    <a:pt x="230" y="21"/>
                  </a:lnTo>
                  <a:lnTo>
                    <a:pt x="217" y="12"/>
                  </a:lnTo>
                  <a:lnTo>
                    <a:pt x="213" y="16"/>
                  </a:lnTo>
                  <a:lnTo>
                    <a:pt x="209" y="12"/>
                  </a:lnTo>
                  <a:lnTo>
                    <a:pt x="201" y="12"/>
                  </a:lnTo>
                  <a:lnTo>
                    <a:pt x="197" y="12"/>
                  </a:lnTo>
                  <a:lnTo>
                    <a:pt x="189" y="16"/>
                  </a:lnTo>
                  <a:lnTo>
                    <a:pt x="185" y="12"/>
                  </a:lnTo>
                  <a:lnTo>
                    <a:pt x="181" y="8"/>
                  </a:lnTo>
                  <a:lnTo>
                    <a:pt x="176" y="0"/>
                  </a:lnTo>
                  <a:lnTo>
                    <a:pt x="168" y="4"/>
                  </a:lnTo>
                  <a:lnTo>
                    <a:pt x="160" y="8"/>
                  </a:lnTo>
                  <a:lnTo>
                    <a:pt x="148" y="12"/>
                  </a:lnTo>
                  <a:lnTo>
                    <a:pt x="139" y="12"/>
                  </a:lnTo>
                  <a:lnTo>
                    <a:pt x="123" y="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7" name="Freeform 27"/>
            <p:cNvSpPr>
              <a:spLocks/>
            </p:cNvSpPr>
            <p:nvPr/>
          </p:nvSpPr>
          <p:spPr bwMode="auto">
            <a:xfrm>
              <a:off x="4715" y="722"/>
              <a:ext cx="299" cy="90"/>
            </a:xfrm>
            <a:custGeom>
              <a:avLst/>
              <a:gdLst>
                <a:gd name="T0" fmla="*/ 111 w 299"/>
                <a:gd name="T1" fmla="*/ 0 h 90"/>
                <a:gd name="T2" fmla="*/ 107 w 299"/>
                <a:gd name="T3" fmla="*/ 12 h 90"/>
                <a:gd name="T4" fmla="*/ 98 w 299"/>
                <a:gd name="T5" fmla="*/ 16 h 90"/>
                <a:gd name="T6" fmla="*/ 86 w 299"/>
                <a:gd name="T7" fmla="*/ 12 h 90"/>
                <a:gd name="T8" fmla="*/ 82 w 299"/>
                <a:gd name="T9" fmla="*/ 21 h 90"/>
                <a:gd name="T10" fmla="*/ 74 w 299"/>
                <a:gd name="T11" fmla="*/ 16 h 90"/>
                <a:gd name="T12" fmla="*/ 66 w 299"/>
                <a:gd name="T13" fmla="*/ 25 h 90"/>
                <a:gd name="T14" fmla="*/ 57 w 299"/>
                <a:gd name="T15" fmla="*/ 25 h 90"/>
                <a:gd name="T16" fmla="*/ 49 w 299"/>
                <a:gd name="T17" fmla="*/ 29 h 90"/>
                <a:gd name="T18" fmla="*/ 41 w 299"/>
                <a:gd name="T19" fmla="*/ 21 h 90"/>
                <a:gd name="T20" fmla="*/ 37 w 299"/>
                <a:gd name="T21" fmla="*/ 29 h 90"/>
                <a:gd name="T22" fmla="*/ 21 w 299"/>
                <a:gd name="T23" fmla="*/ 29 h 90"/>
                <a:gd name="T24" fmla="*/ 16 w 299"/>
                <a:gd name="T25" fmla="*/ 29 h 90"/>
                <a:gd name="T26" fmla="*/ 8 w 299"/>
                <a:gd name="T27" fmla="*/ 41 h 90"/>
                <a:gd name="T28" fmla="*/ 8 w 299"/>
                <a:gd name="T29" fmla="*/ 45 h 90"/>
                <a:gd name="T30" fmla="*/ 8 w 299"/>
                <a:gd name="T31" fmla="*/ 57 h 90"/>
                <a:gd name="T32" fmla="*/ 0 w 299"/>
                <a:gd name="T33" fmla="*/ 70 h 90"/>
                <a:gd name="T34" fmla="*/ 0 w 299"/>
                <a:gd name="T35" fmla="*/ 74 h 90"/>
                <a:gd name="T36" fmla="*/ 234 w 299"/>
                <a:gd name="T37" fmla="*/ 78 h 90"/>
                <a:gd name="T38" fmla="*/ 250 w 299"/>
                <a:gd name="T39" fmla="*/ 90 h 90"/>
                <a:gd name="T40" fmla="*/ 254 w 299"/>
                <a:gd name="T41" fmla="*/ 90 h 90"/>
                <a:gd name="T42" fmla="*/ 263 w 299"/>
                <a:gd name="T43" fmla="*/ 86 h 90"/>
                <a:gd name="T44" fmla="*/ 263 w 299"/>
                <a:gd name="T45" fmla="*/ 90 h 90"/>
                <a:gd name="T46" fmla="*/ 275 w 299"/>
                <a:gd name="T47" fmla="*/ 86 h 90"/>
                <a:gd name="T48" fmla="*/ 275 w 299"/>
                <a:gd name="T49" fmla="*/ 90 h 90"/>
                <a:gd name="T50" fmla="*/ 283 w 299"/>
                <a:gd name="T51" fmla="*/ 78 h 90"/>
                <a:gd name="T52" fmla="*/ 295 w 299"/>
                <a:gd name="T53" fmla="*/ 74 h 90"/>
                <a:gd name="T54" fmla="*/ 299 w 299"/>
                <a:gd name="T55" fmla="*/ 66 h 90"/>
                <a:gd name="T56" fmla="*/ 291 w 299"/>
                <a:gd name="T57" fmla="*/ 57 h 90"/>
                <a:gd name="T58" fmla="*/ 291 w 299"/>
                <a:gd name="T59" fmla="*/ 45 h 90"/>
                <a:gd name="T60" fmla="*/ 283 w 299"/>
                <a:gd name="T61" fmla="*/ 45 h 90"/>
                <a:gd name="T62" fmla="*/ 279 w 299"/>
                <a:gd name="T63" fmla="*/ 37 h 90"/>
                <a:gd name="T64" fmla="*/ 271 w 299"/>
                <a:gd name="T65" fmla="*/ 45 h 90"/>
                <a:gd name="T66" fmla="*/ 258 w 299"/>
                <a:gd name="T67" fmla="*/ 29 h 90"/>
                <a:gd name="T68" fmla="*/ 250 w 299"/>
                <a:gd name="T69" fmla="*/ 25 h 90"/>
                <a:gd name="T70" fmla="*/ 242 w 299"/>
                <a:gd name="T71" fmla="*/ 16 h 90"/>
                <a:gd name="T72" fmla="*/ 230 w 299"/>
                <a:gd name="T73" fmla="*/ 21 h 90"/>
                <a:gd name="T74" fmla="*/ 217 w 299"/>
                <a:gd name="T75" fmla="*/ 12 h 90"/>
                <a:gd name="T76" fmla="*/ 213 w 299"/>
                <a:gd name="T77" fmla="*/ 16 h 90"/>
                <a:gd name="T78" fmla="*/ 209 w 299"/>
                <a:gd name="T79" fmla="*/ 12 h 90"/>
                <a:gd name="T80" fmla="*/ 201 w 299"/>
                <a:gd name="T81" fmla="*/ 12 h 90"/>
                <a:gd name="T82" fmla="*/ 197 w 299"/>
                <a:gd name="T83" fmla="*/ 12 h 90"/>
                <a:gd name="T84" fmla="*/ 189 w 299"/>
                <a:gd name="T85" fmla="*/ 16 h 90"/>
                <a:gd name="T86" fmla="*/ 185 w 299"/>
                <a:gd name="T87" fmla="*/ 12 h 90"/>
                <a:gd name="T88" fmla="*/ 181 w 299"/>
                <a:gd name="T89" fmla="*/ 8 h 90"/>
                <a:gd name="T90" fmla="*/ 176 w 299"/>
                <a:gd name="T91" fmla="*/ 0 h 90"/>
                <a:gd name="T92" fmla="*/ 168 w 299"/>
                <a:gd name="T93" fmla="*/ 4 h 90"/>
                <a:gd name="T94" fmla="*/ 160 w 299"/>
                <a:gd name="T95" fmla="*/ 8 h 90"/>
                <a:gd name="T96" fmla="*/ 148 w 299"/>
                <a:gd name="T97" fmla="*/ 12 h 90"/>
                <a:gd name="T98" fmla="*/ 139 w 299"/>
                <a:gd name="T99" fmla="*/ 12 h 90"/>
                <a:gd name="T100" fmla="*/ 123 w 299"/>
                <a:gd name="T101" fmla="*/ 8 h 90"/>
                <a:gd name="T102" fmla="*/ 111 w 299"/>
                <a:gd name="T103" fmla="*/ 0 h 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9"/>
                <a:gd name="T157" fmla="*/ 0 h 90"/>
                <a:gd name="T158" fmla="*/ 299 w 299"/>
                <a:gd name="T159" fmla="*/ 90 h 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9" h="90">
                  <a:moveTo>
                    <a:pt x="111" y="0"/>
                  </a:moveTo>
                  <a:lnTo>
                    <a:pt x="107" y="12"/>
                  </a:lnTo>
                  <a:lnTo>
                    <a:pt x="98" y="16"/>
                  </a:lnTo>
                  <a:lnTo>
                    <a:pt x="86" y="12"/>
                  </a:lnTo>
                  <a:lnTo>
                    <a:pt x="82" y="21"/>
                  </a:lnTo>
                  <a:lnTo>
                    <a:pt x="74" y="16"/>
                  </a:lnTo>
                  <a:lnTo>
                    <a:pt x="66" y="25"/>
                  </a:lnTo>
                  <a:lnTo>
                    <a:pt x="57" y="25"/>
                  </a:lnTo>
                  <a:lnTo>
                    <a:pt x="49" y="29"/>
                  </a:lnTo>
                  <a:lnTo>
                    <a:pt x="41" y="21"/>
                  </a:lnTo>
                  <a:lnTo>
                    <a:pt x="37" y="29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8" y="41"/>
                  </a:lnTo>
                  <a:lnTo>
                    <a:pt x="8" y="45"/>
                  </a:lnTo>
                  <a:lnTo>
                    <a:pt x="8" y="5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34" y="78"/>
                  </a:lnTo>
                  <a:lnTo>
                    <a:pt x="250" y="90"/>
                  </a:lnTo>
                  <a:lnTo>
                    <a:pt x="254" y="90"/>
                  </a:lnTo>
                  <a:lnTo>
                    <a:pt x="263" y="86"/>
                  </a:lnTo>
                  <a:lnTo>
                    <a:pt x="263" y="90"/>
                  </a:lnTo>
                  <a:lnTo>
                    <a:pt x="275" y="86"/>
                  </a:lnTo>
                  <a:lnTo>
                    <a:pt x="275" y="90"/>
                  </a:lnTo>
                  <a:lnTo>
                    <a:pt x="283" y="78"/>
                  </a:lnTo>
                  <a:lnTo>
                    <a:pt x="295" y="74"/>
                  </a:lnTo>
                  <a:lnTo>
                    <a:pt x="299" y="66"/>
                  </a:lnTo>
                  <a:lnTo>
                    <a:pt x="291" y="57"/>
                  </a:lnTo>
                  <a:lnTo>
                    <a:pt x="291" y="45"/>
                  </a:lnTo>
                  <a:lnTo>
                    <a:pt x="283" y="45"/>
                  </a:lnTo>
                  <a:lnTo>
                    <a:pt x="279" y="37"/>
                  </a:lnTo>
                  <a:lnTo>
                    <a:pt x="271" y="45"/>
                  </a:lnTo>
                  <a:lnTo>
                    <a:pt x="258" y="29"/>
                  </a:lnTo>
                  <a:lnTo>
                    <a:pt x="250" y="25"/>
                  </a:lnTo>
                  <a:lnTo>
                    <a:pt x="242" y="16"/>
                  </a:lnTo>
                  <a:lnTo>
                    <a:pt x="230" y="21"/>
                  </a:lnTo>
                  <a:lnTo>
                    <a:pt x="217" y="12"/>
                  </a:lnTo>
                  <a:lnTo>
                    <a:pt x="213" y="16"/>
                  </a:lnTo>
                  <a:lnTo>
                    <a:pt x="209" y="12"/>
                  </a:lnTo>
                  <a:lnTo>
                    <a:pt x="201" y="12"/>
                  </a:lnTo>
                  <a:lnTo>
                    <a:pt x="197" y="12"/>
                  </a:lnTo>
                  <a:lnTo>
                    <a:pt x="189" y="16"/>
                  </a:lnTo>
                  <a:lnTo>
                    <a:pt x="185" y="12"/>
                  </a:lnTo>
                  <a:lnTo>
                    <a:pt x="181" y="8"/>
                  </a:lnTo>
                  <a:lnTo>
                    <a:pt x="176" y="0"/>
                  </a:lnTo>
                  <a:lnTo>
                    <a:pt x="168" y="4"/>
                  </a:lnTo>
                  <a:lnTo>
                    <a:pt x="160" y="8"/>
                  </a:lnTo>
                  <a:lnTo>
                    <a:pt x="148" y="12"/>
                  </a:lnTo>
                  <a:lnTo>
                    <a:pt x="139" y="12"/>
                  </a:lnTo>
                  <a:lnTo>
                    <a:pt x="123" y="8"/>
                  </a:lnTo>
                  <a:lnTo>
                    <a:pt x="111" y="0"/>
                  </a:lnTo>
                </a:path>
              </a:pathLst>
            </a:custGeom>
            <a:noFill/>
            <a:ln w="0">
              <a:solidFill>
                <a:srgbClr val="B5B5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8" name="Freeform 28"/>
            <p:cNvSpPr>
              <a:spLocks/>
            </p:cNvSpPr>
            <p:nvPr/>
          </p:nvSpPr>
          <p:spPr bwMode="auto">
            <a:xfrm>
              <a:off x="4978" y="775"/>
              <a:ext cx="20" cy="25"/>
            </a:xfrm>
            <a:custGeom>
              <a:avLst/>
              <a:gdLst>
                <a:gd name="T0" fmla="*/ 4 w 20"/>
                <a:gd name="T1" fmla="*/ 25 h 25"/>
                <a:gd name="T2" fmla="*/ 0 w 20"/>
                <a:gd name="T3" fmla="*/ 0 h 25"/>
                <a:gd name="T4" fmla="*/ 12 w 20"/>
                <a:gd name="T5" fmla="*/ 21 h 25"/>
                <a:gd name="T6" fmla="*/ 20 w 20"/>
                <a:gd name="T7" fmla="*/ 9 h 25"/>
                <a:gd name="T8" fmla="*/ 20 w 20"/>
                <a:gd name="T9" fmla="*/ 21 h 25"/>
                <a:gd name="T10" fmla="*/ 4 w 2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5"/>
                <a:gd name="T20" fmla="*/ 20 w 2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5">
                  <a:moveTo>
                    <a:pt x="4" y="25"/>
                  </a:moveTo>
                  <a:lnTo>
                    <a:pt x="0" y="0"/>
                  </a:lnTo>
                  <a:lnTo>
                    <a:pt x="12" y="21"/>
                  </a:lnTo>
                  <a:lnTo>
                    <a:pt x="20" y="9"/>
                  </a:lnTo>
                  <a:lnTo>
                    <a:pt x="20" y="21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29" name="Freeform 29"/>
            <p:cNvSpPr>
              <a:spLocks/>
            </p:cNvSpPr>
            <p:nvPr/>
          </p:nvSpPr>
          <p:spPr bwMode="auto">
            <a:xfrm>
              <a:off x="4978" y="775"/>
              <a:ext cx="20" cy="25"/>
            </a:xfrm>
            <a:custGeom>
              <a:avLst/>
              <a:gdLst>
                <a:gd name="T0" fmla="*/ 4 w 20"/>
                <a:gd name="T1" fmla="*/ 25 h 25"/>
                <a:gd name="T2" fmla="*/ 0 w 20"/>
                <a:gd name="T3" fmla="*/ 0 h 25"/>
                <a:gd name="T4" fmla="*/ 12 w 20"/>
                <a:gd name="T5" fmla="*/ 21 h 25"/>
                <a:gd name="T6" fmla="*/ 20 w 20"/>
                <a:gd name="T7" fmla="*/ 9 h 25"/>
                <a:gd name="T8" fmla="*/ 20 w 20"/>
                <a:gd name="T9" fmla="*/ 21 h 25"/>
                <a:gd name="T10" fmla="*/ 4 w 2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5"/>
                <a:gd name="T20" fmla="*/ 20 w 2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5">
                  <a:moveTo>
                    <a:pt x="4" y="25"/>
                  </a:moveTo>
                  <a:lnTo>
                    <a:pt x="0" y="0"/>
                  </a:lnTo>
                  <a:lnTo>
                    <a:pt x="12" y="21"/>
                  </a:lnTo>
                  <a:lnTo>
                    <a:pt x="20" y="9"/>
                  </a:lnTo>
                  <a:lnTo>
                    <a:pt x="20" y="21"/>
                  </a:lnTo>
                  <a:lnTo>
                    <a:pt x="4" y="25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0" name="Freeform 30"/>
            <p:cNvSpPr>
              <a:spLocks/>
            </p:cNvSpPr>
            <p:nvPr/>
          </p:nvSpPr>
          <p:spPr bwMode="auto">
            <a:xfrm>
              <a:off x="4715" y="747"/>
              <a:ext cx="258" cy="69"/>
            </a:xfrm>
            <a:custGeom>
              <a:avLst/>
              <a:gdLst>
                <a:gd name="T0" fmla="*/ 0 w 258"/>
                <a:gd name="T1" fmla="*/ 65 h 69"/>
                <a:gd name="T2" fmla="*/ 16 w 258"/>
                <a:gd name="T3" fmla="*/ 61 h 69"/>
                <a:gd name="T4" fmla="*/ 29 w 258"/>
                <a:gd name="T5" fmla="*/ 69 h 69"/>
                <a:gd name="T6" fmla="*/ 45 w 258"/>
                <a:gd name="T7" fmla="*/ 61 h 69"/>
                <a:gd name="T8" fmla="*/ 57 w 258"/>
                <a:gd name="T9" fmla="*/ 53 h 69"/>
                <a:gd name="T10" fmla="*/ 82 w 258"/>
                <a:gd name="T11" fmla="*/ 53 h 69"/>
                <a:gd name="T12" fmla="*/ 94 w 258"/>
                <a:gd name="T13" fmla="*/ 57 h 69"/>
                <a:gd name="T14" fmla="*/ 107 w 258"/>
                <a:gd name="T15" fmla="*/ 57 h 69"/>
                <a:gd name="T16" fmla="*/ 127 w 258"/>
                <a:gd name="T17" fmla="*/ 69 h 69"/>
                <a:gd name="T18" fmla="*/ 144 w 258"/>
                <a:gd name="T19" fmla="*/ 65 h 69"/>
                <a:gd name="T20" fmla="*/ 168 w 258"/>
                <a:gd name="T21" fmla="*/ 69 h 69"/>
                <a:gd name="T22" fmla="*/ 185 w 258"/>
                <a:gd name="T23" fmla="*/ 69 h 69"/>
                <a:gd name="T24" fmla="*/ 201 w 258"/>
                <a:gd name="T25" fmla="*/ 69 h 69"/>
                <a:gd name="T26" fmla="*/ 217 w 258"/>
                <a:gd name="T27" fmla="*/ 69 h 69"/>
                <a:gd name="T28" fmla="*/ 234 w 258"/>
                <a:gd name="T29" fmla="*/ 53 h 69"/>
                <a:gd name="T30" fmla="*/ 254 w 258"/>
                <a:gd name="T31" fmla="*/ 65 h 69"/>
                <a:gd name="T32" fmla="*/ 242 w 258"/>
                <a:gd name="T33" fmla="*/ 53 h 69"/>
                <a:gd name="T34" fmla="*/ 258 w 258"/>
                <a:gd name="T35" fmla="*/ 53 h 69"/>
                <a:gd name="T36" fmla="*/ 238 w 258"/>
                <a:gd name="T37" fmla="*/ 41 h 69"/>
                <a:gd name="T38" fmla="*/ 230 w 258"/>
                <a:gd name="T39" fmla="*/ 20 h 69"/>
                <a:gd name="T40" fmla="*/ 222 w 258"/>
                <a:gd name="T41" fmla="*/ 28 h 69"/>
                <a:gd name="T42" fmla="*/ 222 w 258"/>
                <a:gd name="T43" fmla="*/ 45 h 69"/>
                <a:gd name="T44" fmla="*/ 213 w 258"/>
                <a:gd name="T45" fmla="*/ 41 h 69"/>
                <a:gd name="T46" fmla="*/ 197 w 258"/>
                <a:gd name="T47" fmla="*/ 41 h 69"/>
                <a:gd name="T48" fmla="*/ 197 w 258"/>
                <a:gd name="T49" fmla="*/ 28 h 69"/>
                <a:gd name="T50" fmla="*/ 205 w 258"/>
                <a:gd name="T51" fmla="*/ 24 h 69"/>
                <a:gd name="T52" fmla="*/ 193 w 258"/>
                <a:gd name="T53" fmla="*/ 4 h 69"/>
                <a:gd name="T54" fmla="*/ 185 w 258"/>
                <a:gd name="T55" fmla="*/ 37 h 69"/>
                <a:gd name="T56" fmla="*/ 172 w 258"/>
                <a:gd name="T57" fmla="*/ 28 h 69"/>
                <a:gd name="T58" fmla="*/ 152 w 258"/>
                <a:gd name="T59" fmla="*/ 8 h 69"/>
                <a:gd name="T60" fmla="*/ 135 w 258"/>
                <a:gd name="T61" fmla="*/ 32 h 69"/>
                <a:gd name="T62" fmla="*/ 123 w 258"/>
                <a:gd name="T63" fmla="*/ 24 h 69"/>
                <a:gd name="T64" fmla="*/ 111 w 258"/>
                <a:gd name="T65" fmla="*/ 32 h 69"/>
                <a:gd name="T66" fmla="*/ 94 w 258"/>
                <a:gd name="T67" fmla="*/ 16 h 69"/>
                <a:gd name="T68" fmla="*/ 74 w 258"/>
                <a:gd name="T69" fmla="*/ 0 h 69"/>
                <a:gd name="T70" fmla="*/ 57 w 258"/>
                <a:gd name="T71" fmla="*/ 12 h 69"/>
                <a:gd name="T72" fmla="*/ 41 w 258"/>
                <a:gd name="T73" fmla="*/ 20 h 69"/>
                <a:gd name="T74" fmla="*/ 16 w 258"/>
                <a:gd name="T75" fmla="*/ 20 h 69"/>
                <a:gd name="T76" fmla="*/ 8 w 258"/>
                <a:gd name="T77" fmla="*/ 20 h 69"/>
                <a:gd name="T78" fmla="*/ 0 w 258"/>
                <a:gd name="T79" fmla="*/ 49 h 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8"/>
                <a:gd name="T121" fmla="*/ 0 h 69"/>
                <a:gd name="T122" fmla="*/ 258 w 258"/>
                <a:gd name="T123" fmla="*/ 69 h 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8" h="69">
                  <a:moveTo>
                    <a:pt x="0" y="49"/>
                  </a:moveTo>
                  <a:lnTo>
                    <a:pt x="0" y="65"/>
                  </a:lnTo>
                  <a:lnTo>
                    <a:pt x="8" y="69"/>
                  </a:lnTo>
                  <a:lnTo>
                    <a:pt x="16" y="61"/>
                  </a:lnTo>
                  <a:lnTo>
                    <a:pt x="21" y="69"/>
                  </a:lnTo>
                  <a:lnTo>
                    <a:pt x="29" y="69"/>
                  </a:lnTo>
                  <a:lnTo>
                    <a:pt x="37" y="69"/>
                  </a:lnTo>
                  <a:lnTo>
                    <a:pt x="45" y="61"/>
                  </a:lnTo>
                  <a:lnTo>
                    <a:pt x="53" y="57"/>
                  </a:lnTo>
                  <a:lnTo>
                    <a:pt x="57" y="53"/>
                  </a:lnTo>
                  <a:lnTo>
                    <a:pt x="70" y="53"/>
                  </a:lnTo>
                  <a:lnTo>
                    <a:pt x="82" y="53"/>
                  </a:lnTo>
                  <a:lnTo>
                    <a:pt x="86" y="61"/>
                  </a:lnTo>
                  <a:lnTo>
                    <a:pt x="94" y="57"/>
                  </a:lnTo>
                  <a:lnTo>
                    <a:pt x="98" y="61"/>
                  </a:lnTo>
                  <a:lnTo>
                    <a:pt x="107" y="57"/>
                  </a:lnTo>
                  <a:lnTo>
                    <a:pt x="115" y="65"/>
                  </a:lnTo>
                  <a:lnTo>
                    <a:pt x="127" y="69"/>
                  </a:lnTo>
                  <a:lnTo>
                    <a:pt x="135" y="57"/>
                  </a:lnTo>
                  <a:lnTo>
                    <a:pt x="144" y="65"/>
                  </a:lnTo>
                  <a:lnTo>
                    <a:pt x="160" y="65"/>
                  </a:lnTo>
                  <a:lnTo>
                    <a:pt x="168" y="69"/>
                  </a:lnTo>
                  <a:lnTo>
                    <a:pt x="181" y="69"/>
                  </a:lnTo>
                  <a:lnTo>
                    <a:pt x="185" y="69"/>
                  </a:lnTo>
                  <a:lnTo>
                    <a:pt x="193" y="69"/>
                  </a:lnTo>
                  <a:lnTo>
                    <a:pt x="201" y="69"/>
                  </a:lnTo>
                  <a:lnTo>
                    <a:pt x="213" y="69"/>
                  </a:lnTo>
                  <a:lnTo>
                    <a:pt x="217" y="69"/>
                  </a:lnTo>
                  <a:lnTo>
                    <a:pt x="226" y="65"/>
                  </a:lnTo>
                  <a:lnTo>
                    <a:pt x="234" y="53"/>
                  </a:lnTo>
                  <a:lnTo>
                    <a:pt x="250" y="65"/>
                  </a:lnTo>
                  <a:lnTo>
                    <a:pt x="254" y="65"/>
                  </a:lnTo>
                  <a:lnTo>
                    <a:pt x="250" y="61"/>
                  </a:lnTo>
                  <a:lnTo>
                    <a:pt x="242" y="53"/>
                  </a:lnTo>
                  <a:lnTo>
                    <a:pt x="250" y="49"/>
                  </a:lnTo>
                  <a:lnTo>
                    <a:pt x="258" y="53"/>
                  </a:lnTo>
                  <a:lnTo>
                    <a:pt x="254" y="45"/>
                  </a:lnTo>
                  <a:lnTo>
                    <a:pt x="238" y="41"/>
                  </a:lnTo>
                  <a:lnTo>
                    <a:pt x="230" y="49"/>
                  </a:lnTo>
                  <a:lnTo>
                    <a:pt x="230" y="20"/>
                  </a:lnTo>
                  <a:lnTo>
                    <a:pt x="217" y="12"/>
                  </a:lnTo>
                  <a:lnTo>
                    <a:pt x="222" y="28"/>
                  </a:lnTo>
                  <a:lnTo>
                    <a:pt x="217" y="20"/>
                  </a:lnTo>
                  <a:lnTo>
                    <a:pt x="222" y="45"/>
                  </a:lnTo>
                  <a:lnTo>
                    <a:pt x="213" y="49"/>
                  </a:lnTo>
                  <a:lnTo>
                    <a:pt x="213" y="41"/>
                  </a:lnTo>
                  <a:lnTo>
                    <a:pt x="201" y="37"/>
                  </a:lnTo>
                  <a:lnTo>
                    <a:pt x="197" y="41"/>
                  </a:lnTo>
                  <a:lnTo>
                    <a:pt x="193" y="37"/>
                  </a:lnTo>
                  <a:lnTo>
                    <a:pt x="197" y="28"/>
                  </a:lnTo>
                  <a:lnTo>
                    <a:pt x="205" y="28"/>
                  </a:lnTo>
                  <a:lnTo>
                    <a:pt x="205" y="24"/>
                  </a:lnTo>
                  <a:lnTo>
                    <a:pt x="213" y="20"/>
                  </a:lnTo>
                  <a:lnTo>
                    <a:pt x="193" y="4"/>
                  </a:lnTo>
                  <a:lnTo>
                    <a:pt x="185" y="12"/>
                  </a:lnTo>
                  <a:lnTo>
                    <a:pt x="185" y="37"/>
                  </a:lnTo>
                  <a:lnTo>
                    <a:pt x="176" y="8"/>
                  </a:lnTo>
                  <a:lnTo>
                    <a:pt x="172" y="28"/>
                  </a:lnTo>
                  <a:lnTo>
                    <a:pt x="156" y="24"/>
                  </a:lnTo>
                  <a:lnTo>
                    <a:pt x="152" y="8"/>
                  </a:lnTo>
                  <a:lnTo>
                    <a:pt x="148" y="28"/>
                  </a:lnTo>
                  <a:lnTo>
                    <a:pt x="135" y="32"/>
                  </a:lnTo>
                  <a:lnTo>
                    <a:pt x="131" y="20"/>
                  </a:lnTo>
                  <a:lnTo>
                    <a:pt x="123" y="24"/>
                  </a:lnTo>
                  <a:lnTo>
                    <a:pt x="119" y="4"/>
                  </a:lnTo>
                  <a:lnTo>
                    <a:pt x="111" y="32"/>
                  </a:lnTo>
                  <a:lnTo>
                    <a:pt x="103" y="28"/>
                  </a:lnTo>
                  <a:lnTo>
                    <a:pt x="94" y="16"/>
                  </a:lnTo>
                  <a:lnTo>
                    <a:pt x="94" y="32"/>
                  </a:lnTo>
                  <a:lnTo>
                    <a:pt x="74" y="0"/>
                  </a:lnTo>
                  <a:lnTo>
                    <a:pt x="74" y="20"/>
                  </a:lnTo>
                  <a:lnTo>
                    <a:pt x="57" y="12"/>
                  </a:lnTo>
                  <a:lnTo>
                    <a:pt x="62" y="20"/>
                  </a:lnTo>
                  <a:lnTo>
                    <a:pt x="41" y="20"/>
                  </a:lnTo>
                  <a:lnTo>
                    <a:pt x="29" y="32"/>
                  </a:lnTo>
                  <a:lnTo>
                    <a:pt x="16" y="20"/>
                  </a:lnTo>
                  <a:lnTo>
                    <a:pt x="16" y="37"/>
                  </a:lnTo>
                  <a:lnTo>
                    <a:pt x="8" y="20"/>
                  </a:lnTo>
                  <a:lnTo>
                    <a:pt x="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1" name="Freeform 31"/>
            <p:cNvSpPr>
              <a:spLocks/>
            </p:cNvSpPr>
            <p:nvPr/>
          </p:nvSpPr>
          <p:spPr bwMode="auto">
            <a:xfrm>
              <a:off x="4715" y="747"/>
              <a:ext cx="258" cy="69"/>
            </a:xfrm>
            <a:custGeom>
              <a:avLst/>
              <a:gdLst>
                <a:gd name="T0" fmla="*/ 0 w 258"/>
                <a:gd name="T1" fmla="*/ 65 h 69"/>
                <a:gd name="T2" fmla="*/ 16 w 258"/>
                <a:gd name="T3" fmla="*/ 61 h 69"/>
                <a:gd name="T4" fmla="*/ 29 w 258"/>
                <a:gd name="T5" fmla="*/ 69 h 69"/>
                <a:gd name="T6" fmla="*/ 45 w 258"/>
                <a:gd name="T7" fmla="*/ 61 h 69"/>
                <a:gd name="T8" fmla="*/ 57 w 258"/>
                <a:gd name="T9" fmla="*/ 53 h 69"/>
                <a:gd name="T10" fmla="*/ 82 w 258"/>
                <a:gd name="T11" fmla="*/ 53 h 69"/>
                <a:gd name="T12" fmla="*/ 94 w 258"/>
                <a:gd name="T13" fmla="*/ 57 h 69"/>
                <a:gd name="T14" fmla="*/ 107 w 258"/>
                <a:gd name="T15" fmla="*/ 57 h 69"/>
                <a:gd name="T16" fmla="*/ 127 w 258"/>
                <a:gd name="T17" fmla="*/ 69 h 69"/>
                <a:gd name="T18" fmla="*/ 144 w 258"/>
                <a:gd name="T19" fmla="*/ 65 h 69"/>
                <a:gd name="T20" fmla="*/ 168 w 258"/>
                <a:gd name="T21" fmla="*/ 69 h 69"/>
                <a:gd name="T22" fmla="*/ 185 w 258"/>
                <a:gd name="T23" fmla="*/ 69 h 69"/>
                <a:gd name="T24" fmla="*/ 201 w 258"/>
                <a:gd name="T25" fmla="*/ 69 h 69"/>
                <a:gd name="T26" fmla="*/ 217 w 258"/>
                <a:gd name="T27" fmla="*/ 69 h 69"/>
                <a:gd name="T28" fmla="*/ 234 w 258"/>
                <a:gd name="T29" fmla="*/ 53 h 69"/>
                <a:gd name="T30" fmla="*/ 254 w 258"/>
                <a:gd name="T31" fmla="*/ 65 h 69"/>
                <a:gd name="T32" fmla="*/ 242 w 258"/>
                <a:gd name="T33" fmla="*/ 53 h 69"/>
                <a:gd name="T34" fmla="*/ 258 w 258"/>
                <a:gd name="T35" fmla="*/ 53 h 69"/>
                <a:gd name="T36" fmla="*/ 238 w 258"/>
                <a:gd name="T37" fmla="*/ 41 h 69"/>
                <a:gd name="T38" fmla="*/ 230 w 258"/>
                <a:gd name="T39" fmla="*/ 20 h 69"/>
                <a:gd name="T40" fmla="*/ 222 w 258"/>
                <a:gd name="T41" fmla="*/ 28 h 69"/>
                <a:gd name="T42" fmla="*/ 222 w 258"/>
                <a:gd name="T43" fmla="*/ 45 h 69"/>
                <a:gd name="T44" fmla="*/ 213 w 258"/>
                <a:gd name="T45" fmla="*/ 41 h 69"/>
                <a:gd name="T46" fmla="*/ 197 w 258"/>
                <a:gd name="T47" fmla="*/ 41 h 69"/>
                <a:gd name="T48" fmla="*/ 197 w 258"/>
                <a:gd name="T49" fmla="*/ 28 h 69"/>
                <a:gd name="T50" fmla="*/ 205 w 258"/>
                <a:gd name="T51" fmla="*/ 24 h 69"/>
                <a:gd name="T52" fmla="*/ 193 w 258"/>
                <a:gd name="T53" fmla="*/ 4 h 69"/>
                <a:gd name="T54" fmla="*/ 185 w 258"/>
                <a:gd name="T55" fmla="*/ 37 h 69"/>
                <a:gd name="T56" fmla="*/ 172 w 258"/>
                <a:gd name="T57" fmla="*/ 28 h 69"/>
                <a:gd name="T58" fmla="*/ 152 w 258"/>
                <a:gd name="T59" fmla="*/ 8 h 69"/>
                <a:gd name="T60" fmla="*/ 135 w 258"/>
                <a:gd name="T61" fmla="*/ 32 h 69"/>
                <a:gd name="T62" fmla="*/ 123 w 258"/>
                <a:gd name="T63" fmla="*/ 24 h 69"/>
                <a:gd name="T64" fmla="*/ 111 w 258"/>
                <a:gd name="T65" fmla="*/ 32 h 69"/>
                <a:gd name="T66" fmla="*/ 94 w 258"/>
                <a:gd name="T67" fmla="*/ 16 h 69"/>
                <a:gd name="T68" fmla="*/ 74 w 258"/>
                <a:gd name="T69" fmla="*/ 0 h 69"/>
                <a:gd name="T70" fmla="*/ 57 w 258"/>
                <a:gd name="T71" fmla="*/ 12 h 69"/>
                <a:gd name="T72" fmla="*/ 41 w 258"/>
                <a:gd name="T73" fmla="*/ 20 h 69"/>
                <a:gd name="T74" fmla="*/ 16 w 258"/>
                <a:gd name="T75" fmla="*/ 20 h 69"/>
                <a:gd name="T76" fmla="*/ 8 w 258"/>
                <a:gd name="T77" fmla="*/ 20 h 69"/>
                <a:gd name="T78" fmla="*/ 0 w 258"/>
                <a:gd name="T79" fmla="*/ 49 h 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8"/>
                <a:gd name="T121" fmla="*/ 0 h 69"/>
                <a:gd name="T122" fmla="*/ 258 w 258"/>
                <a:gd name="T123" fmla="*/ 69 h 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8" h="69">
                  <a:moveTo>
                    <a:pt x="0" y="49"/>
                  </a:moveTo>
                  <a:lnTo>
                    <a:pt x="0" y="65"/>
                  </a:lnTo>
                  <a:lnTo>
                    <a:pt x="8" y="69"/>
                  </a:lnTo>
                  <a:lnTo>
                    <a:pt x="16" y="61"/>
                  </a:lnTo>
                  <a:lnTo>
                    <a:pt x="21" y="69"/>
                  </a:lnTo>
                  <a:lnTo>
                    <a:pt x="29" y="69"/>
                  </a:lnTo>
                  <a:lnTo>
                    <a:pt x="37" y="69"/>
                  </a:lnTo>
                  <a:lnTo>
                    <a:pt x="45" y="61"/>
                  </a:lnTo>
                  <a:lnTo>
                    <a:pt x="53" y="57"/>
                  </a:lnTo>
                  <a:lnTo>
                    <a:pt x="57" y="53"/>
                  </a:lnTo>
                  <a:lnTo>
                    <a:pt x="70" y="53"/>
                  </a:lnTo>
                  <a:lnTo>
                    <a:pt x="82" y="53"/>
                  </a:lnTo>
                  <a:lnTo>
                    <a:pt x="86" y="61"/>
                  </a:lnTo>
                  <a:lnTo>
                    <a:pt x="94" y="57"/>
                  </a:lnTo>
                  <a:lnTo>
                    <a:pt x="98" y="61"/>
                  </a:lnTo>
                  <a:lnTo>
                    <a:pt x="107" y="57"/>
                  </a:lnTo>
                  <a:lnTo>
                    <a:pt x="115" y="65"/>
                  </a:lnTo>
                  <a:lnTo>
                    <a:pt x="127" y="69"/>
                  </a:lnTo>
                  <a:lnTo>
                    <a:pt x="135" y="57"/>
                  </a:lnTo>
                  <a:lnTo>
                    <a:pt x="144" y="65"/>
                  </a:lnTo>
                  <a:lnTo>
                    <a:pt x="160" y="65"/>
                  </a:lnTo>
                  <a:lnTo>
                    <a:pt x="168" y="69"/>
                  </a:lnTo>
                  <a:lnTo>
                    <a:pt x="181" y="69"/>
                  </a:lnTo>
                  <a:lnTo>
                    <a:pt x="185" y="69"/>
                  </a:lnTo>
                  <a:lnTo>
                    <a:pt x="193" y="69"/>
                  </a:lnTo>
                  <a:lnTo>
                    <a:pt x="201" y="69"/>
                  </a:lnTo>
                  <a:lnTo>
                    <a:pt x="213" y="69"/>
                  </a:lnTo>
                  <a:lnTo>
                    <a:pt x="217" y="69"/>
                  </a:lnTo>
                  <a:lnTo>
                    <a:pt x="226" y="65"/>
                  </a:lnTo>
                  <a:lnTo>
                    <a:pt x="234" y="53"/>
                  </a:lnTo>
                  <a:lnTo>
                    <a:pt x="250" y="65"/>
                  </a:lnTo>
                  <a:lnTo>
                    <a:pt x="254" y="65"/>
                  </a:lnTo>
                  <a:lnTo>
                    <a:pt x="250" y="61"/>
                  </a:lnTo>
                  <a:lnTo>
                    <a:pt x="242" y="53"/>
                  </a:lnTo>
                  <a:lnTo>
                    <a:pt x="250" y="49"/>
                  </a:lnTo>
                  <a:lnTo>
                    <a:pt x="258" y="53"/>
                  </a:lnTo>
                  <a:lnTo>
                    <a:pt x="254" y="45"/>
                  </a:lnTo>
                  <a:lnTo>
                    <a:pt x="238" y="41"/>
                  </a:lnTo>
                  <a:lnTo>
                    <a:pt x="230" y="49"/>
                  </a:lnTo>
                  <a:lnTo>
                    <a:pt x="230" y="20"/>
                  </a:lnTo>
                  <a:lnTo>
                    <a:pt x="217" y="12"/>
                  </a:lnTo>
                  <a:lnTo>
                    <a:pt x="222" y="28"/>
                  </a:lnTo>
                  <a:lnTo>
                    <a:pt x="217" y="20"/>
                  </a:lnTo>
                  <a:lnTo>
                    <a:pt x="222" y="45"/>
                  </a:lnTo>
                  <a:lnTo>
                    <a:pt x="213" y="49"/>
                  </a:lnTo>
                  <a:lnTo>
                    <a:pt x="213" y="41"/>
                  </a:lnTo>
                  <a:lnTo>
                    <a:pt x="201" y="37"/>
                  </a:lnTo>
                  <a:lnTo>
                    <a:pt x="197" y="41"/>
                  </a:lnTo>
                  <a:lnTo>
                    <a:pt x="193" y="37"/>
                  </a:lnTo>
                  <a:lnTo>
                    <a:pt x="197" y="28"/>
                  </a:lnTo>
                  <a:lnTo>
                    <a:pt x="205" y="28"/>
                  </a:lnTo>
                  <a:lnTo>
                    <a:pt x="205" y="24"/>
                  </a:lnTo>
                  <a:lnTo>
                    <a:pt x="213" y="20"/>
                  </a:lnTo>
                  <a:lnTo>
                    <a:pt x="193" y="4"/>
                  </a:lnTo>
                  <a:lnTo>
                    <a:pt x="185" y="12"/>
                  </a:lnTo>
                  <a:lnTo>
                    <a:pt x="185" y="37"/>
                  </a:lnTo>
                  <a:lnTo>
                    <a:pt x="176" y="8"/>
                  </a:lnTo>
                  <a:lnTo>
                    <a:pt x="172" y="28"/>
                  </a:lnTo>
                  <a:lnTo>
                    <a:pt x="156" y="24"/>
                  </a:lnTo>
                  <a:lnTo>
                    <a:pt x="152" y="8"/>
                  </a:lnTo>
                  <a:lnTo>
                    <a:pt x="148" y="28"/>
                  </a:lnTo>
                  <a:lnTo>
                    <a:pt x="135" y="32"/>
                  </a:lnTo>
                  <a:lnTo>
                    <a:pt x="131" y="20"/>
                  </a:lnTo>
                  <a:lnTo>
                    <a:pt x="123" y="24"/>
                  </a:lnTo>
                  <a:lnTo>
                    <a:pt x="119" y="4"/>
                  </a:lnTo>
                  <a:lnTo>
                    <a:pt x="111" y="32"/>
                  </a:lnTo>
                  <a:lnTo>
                    <a:pt x="103" y="28"/>
                  </a:lnTo>
                  <a:lnTo>
                    <a:pt x="94" y="16"/>
                  </a:lnTo>
                  <a:lnTo>
                    <a:pt x="94" y="32"/>
                  </a:lnTo>
                  <a:lnTo>
                    <a:pt x="74" y="0"/>
                  </a:lnTo>
                  <a:lnTo>
                    <a:pt x="74" y="20"/>
                  </a:lnTo>
                  <a:lnTo>
                    <a:pt x="57" y="12"/>
                  </a:lnTo>
                  <a:lnTo>
                    <a:pt x="62" y="20"/>
                  </a:lnTo>
                  <a:lnTo>
                    <a:pt x="41" y="20"/>
                  </a:lnTo>
                  <a:lnTo>
                    <a:pt x="29" y="32"/>
                  </a:lnTo>
                  <a:lnTo>
                    <a:pt x="16" y="20"/>
                  </a:lnTo>
                  <a:lnTo>
                    <a:pt x="16" y="37"/>
                  </a:lnTo>
                  <a:lnTo>
                    <a:pt x="8" y="20"/>
                  </a:lnTo>
                  <a:lnTo>
                    <a:pt x="8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2" name="Freeform 32"/>
            <p:cNvSpPr>
              <a:spLocks/>
            </p:cNvSpPr>
            <p:nvPr/>
          </p:nvSpPr>
          <p:spPr bwMode="auto">
            <a:xfrm>
              <a:off x="4912" y="505"/>
              <a:ext cx="82" cy="32"/>
            </a:xfrm>
            <a:custGeom>
              <a:avLst/>
              <a:gdLst>
                <a:gd name="T0" fmla="*/ 82 w 82"/>
                <a:gd name="T1" fmla="*/ 4 h 32"/>
                <a:gd name="T2" fmla="*/ 74 w 82"/>
                <a:gd name="T3" fmla="*/ 0 h 32"/>
                <a:gd name="T4" fmla="*/ 66 w 82"/>
                <a:gd name="T5" fmla="*/ 0 h 32"/>
                <a:gd name="T6" fmla="*/ 61 w 82"/>
                <a:gd name="T7" fmla="*/ 0 h 32"/>
                <a:gd name="T8" fmla="*/ 53 w 82"/>
                <a:gd name="T9" fmla="*/ 0 h 32"/>
                <a:gd name="T10" fmla="*/ 49 w 82"/>
                <a:gd name="T11" fmla="*/ 0 h 32"/>
                <a:gd name="T12" fmla="*/ 41 w 82"/>
                <a:gd name="T13" fmla="*/ 0 h 32"/>
                <a:gd name="T14" fmla="*/ 37 w 82"/>
                <a:gd name="T15" fmla="*/ 4 h 32"/>
                <a:gd name="T16" fmla="*/ 29 w 82"/>
                <a:gd name="T17" fmla="*/ 4 h 32"/>
                <a:gd name="T18" fmla="*/ 25 w 82"/>
                <a:gd name="T19" fmla="*/ 8 h 32"/>
                <a:gd name="T20" fmla="*/ 16 w 82"/>
                <a:gd name="T21" fmla="*/ 12 h 32"/>
                <a:gd name="T22" fmla="*/ 12 w 82"/>
                <a:gd name="T23" fmla="*/ 16 h 32"/>
                <a:gd name="T24" fmla="*/ 8 w 82"/>
                <a:gd name="T25" fmla="*/ 20 h 32"/>
                <a:gd name="T26" fmla="*/ 4 w 82"/>
                <a:gd name="T27" fmla="*/ 24 h 32"/>
                <a:gd name="T28" fmla="*/ 0 w 82"/>
                <a:gd name="T29" fmla="*/ 32 h 32"/>
                <a:gd name="T30" fmla="*/ 0 w 82"/>
                <a:gd name="T31" fmla="*/ 32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32"/>
                <a:gd name="T50" fmla="*/ 82 w 82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32">
                  <a:moveTo>
                    <a:pt x="82" y="4"/>
                  </a:moveTo>
                  <a:lnTo>
                    <a:pt x="74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29" y="4"/>
                  </a:lnTo>
                  <a:lnTo>
                    <a:pt x="25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0" y="32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3" name="Freeform 33"/>
            <p:cNvSpPr>
              <a:spLocks/>
            </p:cNvSpPr>
            <p:nvPr/>
          </p:nvSpPr>
          <p:spPr bwMode="auto">
            <a:xfrm>
              <a:off x="4920" y="570"/>
              <a:ext cx="86" cy="33"/>
            </a:xfrm>
            <a:custGeom>
              <a:avLst/>
              <a:gdLst>
                <a:gd name="T0" fmla="*/ 0 w 86"/>
                <a:gd name="T1" fmla="*/ 0 h 33"/>
                <a:gd name="T2" fmla="*/ 8 w 86"/>
                <a:gd name="T3" fmla="*/ 4 h 33"/>
                <a:gd name="T4" fmla="*/ 12 w 86"/>
                <a:gd name="T5" fmla="*/ 13 h 33"/>
                <a:gd name="T6" fmla="*/ 21 w 86"/>
                <a:gd name="T7" fmla="*/ 17 h 33"/>
                <a:gd name="T8" fmla="*/ 29 w 86"/>
                <a:gd name="T9" fmla="*/ 21 h 33"/>
                <a:gd name="T10" fmla="*/ 33 w 86"/>
                <a:gd name="T11" fmla="*/ 25 h 33"/>
                <a:gd name="T12" fmla="*/ 41 w 86"/>
                <a:gd name="T13" fmla="*/ 29 h 33"/>
                <a:gd name="T14" fmla="*/ 49 w 86"/>
                <a:gd name="T15" fmla="*/ 33 h 33"/>
                <a:gd name="T16" fmla="*/ 58 w 86"/>
                <a:gd name="T17" fmla="*/ 33 h 33"/>
                <a:gd name="T18" fmla="*/ 66 w 86"/>
                <a:gd name="T19" fmla="*/ 33 h 33"/>
                <a:gd name="T20" fmla="*/ 74 w 86"/>
                <a:gd name="T21" fmla="*/ 33 h 33"/>
                <a:gd name="T22" fmla="*/ 82 w 86"/>
                <a:gd name="T23" fmla="*/ 33 h 33"/>
                <a:gd name="T24" fmla="*/ 86 w 86"/>
                <a:gd name="T25" fmla="*/ 33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33"/>
                <a:gd name="T41" fmla="*/ 86 w 86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33">
                  <a:moveTo>
                    <a:pt x="0" y="0"/>
                  </a:moveTo>
                  <a:lnTo>
                    <a:pt x="8" y="4"/>
                  </a:lnTo>
                  <a:lnTo>
                    <a:pt x="12" y="13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33" y="25"/>
                  </a:lnTo>
                  <a:lnTo>
                    <a:pt x="41" y="29"/>
                  </a:lnTo>
                  <a:lnTo>
                    <a:pt x="49" y="33"/>
                  </a:lnTo>
                  <a:lnTo>
                    <a:pt x="58" y="33"/>
                  </a:lnTo>
                  <a:lnTo>
                    <a:pt x="66" y="33"/>
                  </a:lnTo>
                  <a:lnTo>
                    <a:pt x="74" y="33"/>
                  </a:lnTo>
                  <a:lnTo>
                    <a:pt x="82" y="33"/>
                  </a:lnTo>
                  <a:lnTo>
                    <a:pt x="86" y="33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4" name="Freeform 34"/>
            <p:cNvSpPr>
              <a:spLocks/>
            </p:cNvSpPr>
            <p:nvPr/>
          </p:nvSpPr>
          <p:spPr bwMode="auto">
            <a:xfrm>
              <a:off x="4965" y="554"/>
              <a:ext cx="49" cy="20"/>
            </a:xfrm>
            <a:custGeom>
              <a:avLst/>
              <a:gdLst>
                <a:gd name="T0" fmla="*/ 0 w 49"/>
                <a:gd name="T1" fmla="*/ 20 h 20"/>
                <a:gd name="T2" fmla="*/ 8 w 49"/>
                <a:gd name="T3" fmla="*/ 20 h 20"/>
                <a:gd name="T4" fmla="*/ 13 w 49"/>
                <a:gd name="T5" fmla="*/ 20 h 20"/>
                <a:gd name="T6" fmla="*/ 21 w 49"/>
                <a:gd name="T7" fmla="*/ 16 h 20"/>
                <a:gd name="T8" fmla="*/ 25 w 49"/>
                <a:gd name="T9" fmla="*/ 16 h 20"/>
                <a:gd name="T10" fmla="*/ 33 w 49"/>
                <a:gd name="T11" fmla="*/ 12 h 20"/>
                <a:gd name="T12" fmla="*/ 37 w 49"/>
                <a:gd name="T13" fmla="*/ 12 h 20"/>
                <a:gd name="T14" fmla="*/ 45 w 49"/>
                <a:gd name="T15" fmla="*/ 8 h 20"/>
                <a:gd name="T16" fmla="*/ 49 w 49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20"/>
                <a:gd name="T29" fmla="*/ 49 w 4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20">
                  <a:moveTo>
                    <a:pt x="0" y="20"/>
                  </a:moveTo>
                  <a:lnTo>
                    <a:pt x="8" y="20"/>
                  </a:lnTo>
                  <a:lnTo>
                    <a:pt x="13" y="20"/>
                  </a:lnTo>
                  <a:lnTo>
                    <a:pt x="21" y="16"/>
                  </a:lnTo>
                  <a:lnTo>
                    <a:pt x="25" y="16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5" y="8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5" name="Freeform 35"/>
            <p:cNvSpPr>
              <a:spLocks/>
            </p:cNvSpPr>
            <p:nvPr/>
          </p:nvSpPr>
          <p:spPr bwMode="auto">
            <a:xfrm>
              <a:off x="4912" y="529"/>
              <a:ext cx="90" cy="33"/>
            </a:xfrm>
            <a:custGeom>
              <a:avLst/>
              <a:gdLst>
                <a:gd name="T0" fmla="*/ 90 w 90"/>
                <a:gd name="T1" fmla="*/ 0 h 33"/>
                <a:gd name="T2" fmla="*/ 20 w 90"/>
                <a:gd name="T3" fmla="*/ 0 h 33"/>
                <a:gd name="T4" fmla="*/ 4 w 90"/>
                <a:gd name="T5" fmla="*/ 17 h 33"/>
                <a:gd name="T6" fmla="*/ 4 w 90"/>
                <a:gd name="T7" fmla="*/ 17 h 33"/>
                <a:gd name="T8" fmla="*/ 0 w 90"/>
                <a:gd name="T9" fmla="*/ 17 h 33"/>
                <a:gd name="T10" fmla="*/ 0 w 90"/>
                <a:gd name="T11" fmla="*/ 17 h 33"/>
                <a:gd name="T12" fmla="*/ 0 w 90"/>
                <a:gd name="T13" fmla="*/ 17 h 33"/>
                <a:gd name="T14" fmla="*/ 0 w 90"/>
                <a:gd name="T15" fmla="*/ 21 h 33"/>
                <a:gd name="T16" fmla="*/ 0 w 90"/>
                <a:gd name="T17" fmla="*/ 21 h 33"/>
                <a:gd name="T18" fmla="*/ 4 w 90"/>
                <a:gd name="T19" fmla="*/ 21 h 33"/>
                <a:gd name="T20" fmla="*/ 4 w 90"/>
                <a:gd name="T21" fmla="*/ 21 h 33"/>
                <a:gd name="T22" fmla="*/ 8 w 90"/>
                <a:gd name="T23" fmla="*/ 21 h 33"/>
                <a:gd name="T24" fmla="*/ 8 w 90"/>
                <a:gd name="T25" fmla="*/ 21 h 33"/>
                <a:gd name="T26" fmla="*/ 12 w 90"/>
                <a:gd name="T27" fmla="*/ 25 h 33"/>
                <a:gd name="T28" fmla="*/ 20 w 90"/>
                <a:gd name="T29" fmla="*/ 29 h 33"/>
                <a:gd name="T30" fmla="*/ 25 w 90"/>
                <a:gd name="T31" fmla="*/ 33 h 33"/>
                <a:gd name="T32" fmla="*/ 37 w 90"/>
                <a:gd name="T33" fmla="*/ 33 h 33"/>
                <a:gd name="T34" fmla="*/ 41 w 90"/>
                <a:gd name="T35" fmla="*/ 33 h 33"/>
                <a:gd name="T36" fmla="*/ 49 w 90"/>
                <a:gd name="T37" fmla="*/ 33 h 33"/>
                <a:gd name="T38" fmla="*/ 57 w 90"/>
                <a:gd name="T39" fmla="*/ 33 h 33"/>
                <a:gd name="T40" fmla="*/ 61 w 90"/>
                <a:gd name="T41" fmla="*/ 33 h 33"/>
                <a:gd name="T42" fmla="*/ 70 w 90"/>
                <a:gd name="T43" fmla="*/ 33 h 33"/>
                <a:gd name="T44" fmla="*/ 74 w 90"/>
                <a:gd name="T45" fmla="*/ 29 h 33"/>
                <a:gd name="T46" fmla="*/ 82 w 90"/>
                <a:gd name="T47" fmla="*/ 25 h 33"/>
                <a:gd name="T48" fmla="*/ 86 w 90"/>
                <a:gd name="T49" fmla="*/ 21 h 33"/>
                <a:gd name="T50" fmla="*/ 90 w 90"/>
                <a:gd name="T51" fmla="*/ 0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0"/>
                <a:gd name="T79" fmla="*/ 0 h 33"/>
                <a:gd name="T80" fmla="*/ 90 w 90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0" h="33">
                  <a:moveTo>
                    <a:pt x="90" y="0"/>
                  </a:moveTo>
                  <a:lnTo>
                    <a:pt x="20" y="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2" y="25"/>
                  </a:lnTo>
                  <a:lnTo>
                    <a:pt x="20" y="29"/>
                  </a:lnTo>
                  <a:lnTo>
                    <a:pt x="25" y="33"/>
                  </a:lnTo>
                  <a:lnTo>
                    <a:pt x="37" y="33"/>
                  </a:lnTo>
                  <a:lnTo>
                    <a:pt x="41" y="33"/>
                  </a:lnTo>
                  <a:lnTo>
                    <a:pt x="49" y="33"/>
                  </a:lnTo>
                  <a:lnTo>
                    <a:pt x="57" y="33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82" y="25"/>
                  </a:lnTo>
                  <a:lnTo>
                    <a:pt x="86" y="2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6" name="Freeform 36"/>
            <p:cNvSpPr>
              <a:spLocks/>
            </p:cNvSpPr>
            <p:nvPr/>
          </p:nvSpPr>
          <p:spPr bwMode="auto">
            <a:xfrm>
              <a:off x="4912" y="529"/>
              <a:ext cx="90" cy="33"/>
            </a:xfrm>
            <a:custGeom>
              <a:avLst/>
              <a:gdLst>
                <a:gd name="T0" fmla="*/ 90 w 90"/>
                <a:gd name="T1" fmla="*/ 0 h 33"/>
                <a:gd name="T2" fmla="*/ 20 w 90"/>
                <a:gd name="T3" fmla="*/ 0 h 33"/>
                <a:gd name="T4" fmla="*/ 4 w 90"/>
                <a:gd name="T5" fmla="*/ 17 h 33"/>
                <a:gd name="T6" fmla="*/ 4 w 90"/>
                <a:gd name="T7" fmla="*/ 17 h 33"/>
                <a:gd name="T8" fmla="*/ 0 w 90"/>
                <a:gd name="T9" fmla="*/ 17 h 33"/>
                <a:gd name="T10" fmla="*/ 0 w 90"/>
                <a:gd name="T11" fmla="*/ 17 h 33"/>
                <a:gd name="T12" fmla="*/ 0 w 90"/>
                <a:gd name="T13" fmla="*/ 17 h 33"/>
                <a:gd name="T14" fmla="*/ 0 w 90"/>
                <a:gd name="T15" fmla="*/ 21 h 33"/>
                <a:gd name="T16" fmla="*/ 0 w 90"/>
                <a:gd name="T17" fmla="*/ 21 h 33"/>
                <a:gd name="T18" fmla="*/ 4 w 90"/>
                <a:gd name="T19" fmla="*/ 21 h 33"/>
                <a:gd name="T20" fmla="*/ 4 w 90"/>
                <a:gd name="T21" fmla="*/ 21 h 33"/>
                <a:gd name="T22" fmla="*/ 8 w 90"/>
                <a:gd name="T23" fmla="*/ 21 h 33"/>
                <a:gd name="T24" fmla="*/ 8 w 90"/>
                <a:gd name="T25" fmla="*/ 21 h 33"/>
                <a:gd name="T26" fmla="*/ 12 w 90"/>
                <a:gd name="T27" fmla="*/ 25 h 33"/>
                <a:gd name="T28" fmla="*/ 20 w 90"/>
                <a:gd name="T29" fmla="*/ 29 h 33"/>
                <a:gd name="T30" fmla="*/ 25 w 90"/>
                <a:gd name="T31" fmla="*/ 33 h 33"/>
                <a:gd name="T32" fmla="*/ 37 w 90"/>
                <a:gd name="T33" fmla="*/ 33 h 33"/>
                <a:gd name="T34" fmla="*/ 41 w 90"/>
                <a:gd name="T35" fmla="*/ 33 h 33"/>
                <a:gd name="T36" fmla="*/ 49 w 90"/>
                <a:gd name="T37" fmla="*/ 33 h 33"/>
                <a:gd name="T38" fmla="*/ 57 w 90"/>
                <a:gd name="T39" fmla="*/ 33 h 33"/>
                <a:gd name="T40" fmla="*/ 61 w 90"/>
                <a:gd name="T41" fmla="*/ 33 h 33"/>
                <a:gd name="T42" fmla="*/ 70 w 90"/>
                <a:gd name="T43" fmla="*/ 33 h 33"/>
                <a:gd name="T44" fmla="*/ 74 w 90"/>
                <a:gd name="T45" fmla="*/ 29 h 33"/>
                <a:gd name="T46" fmla="*/ 82 w 90"/>
                <a:gd name="T47" fmla="*/ 25 h 33"/>
                <a:gd name="T48" fmla="*/ 86 w 90"/>
                <a:gd name="T49" fmla="*/ 21 h 33"/>
                <a:gd name="T50" fmla="*/ 90 w 90"/>
                <a:gd name="T51" fmla="*/ 0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0"/>
                <a:gd name="T79" fmla="*/ 0 h 33"/>
                <a:gd name="T80" fmla="*/ 90 w 90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0" h="33">
                  <a:moveTo>
                    <a:pt x="90" y="0"/>
                  </a:moveTo>
                  <a:lnTo>
                    <a:pt x="20" y="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2" y="25"/>
                  </a:lnTo>
                  <a:lnTo>
                    <a:pt x="20" y="29"/>
                  </a:lnTo>
                  <a:lnTo>
                    <a:pt x="25" y="33"/>
                  </a:lnTo>
                  <a:lnTo>
                    <a:pt x="37" y="33"/>
                  </a:lnTo>
                  <a:lnTo>
                    <a:pt x="41" y="33"/>
                  </a:lnTo>
                  <a:lnTo>
                    <a:pt x="49" y="33"/>
                  </a:lnTo>
                  <a:lnTo>
                    <a:pt x="57" y="33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82" y="25"/>
                  </a:lnTo>
                  <a:lnTo>
                    <a:pt x="86" y="21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7" name="Freeform 37"/>
            <p:cNvSpPr>
              <a:spLocks/>
            </p:cNvSpPr>
            <p:nvPr/>
          </p:nvSpPr>
          <p:spPr bwMode="auto">
            <a:xfrm>
              <a:off x="4916" y="517"/>
              <a:ext cx="103" cy="37"/>
            </a:xfrm>
            <a:custGeom>
              <a:avLst/>
              <a:gdLst>
                <a:gd name="T0" fmla="*/ 25 w 103"/>
                <a:gd name="T1" fmla="*/ 16 h 37"/>
                <a:gd name="T2" fmla="*/ 21 w 103"/>
                <a:gd name="T3" fmla="*/ 16 h 37"/>
                <a:gd name="T4" fmla="*/ 12 w 103"/>
                <a:gd name="T5" fmla="*/ 20 h 37"/>
                <a:gd name="T6" fmla="*/ 8 w 103"/>
                <a:gd name="T7" fmla="*/ 20 h 37"/>
                <a:gd name="T8" fmla="*/ 4 w 103"/>
                <a:gd name="T9" fmla="*/ 25 h 37"/>
                <a:gd name="T10" fmla="*/ 0 w 103"/>
                <a:gd name="T11" fmla="*/ 25 h 37"/>
                <a:gd name="T12" fmla="*/ 0 w 103"/>
                <a:gd name="T13" fmla="*/ 25 h 37"/>
                <a:gd name="T14" fmla="*/ 4 w 103"/>
                <a:gd name="T15" fmla="*/ 25 h 37"/>
                <a:gd name="T16" fmla="*/ 8 w 103"/>
                <a:gd name="T17" fmla="*/ 20 h 37"/>
                <a:gd name="T18" fmla="*/ 12 w 103"/>
                <a:gd name="T19" fmla="*/ 16 h 37"/>
                <a:gd name="T20" fmla="*/ 21 w 103"/>
                <a:gd name="T21" fmla="*/ 12 h 37"/>
                <a:gd name="T22" fmla="*/ 25 w 103"/>
                <a:gd name="T23" fmla="*/ 8 h 37"/>
                <a:gd name="T24" fmla="*/ 33 w 103"/>
                <a:gd name="T25" fmla="*/ 4 h 37"/>
                <a:gd name="T26" fmla="*/ 37 w 103"/>
                <a:gd name="T27" fmla="*/ 4 h 37"/>
                <a:gd name="T28" fmla="*/ 45 w 103"/>
                <a:gd name="T29" fmla="*/ 4 h 37"/>
                <a:gd name="T30" fmla="*/ 49 w 103"/>
                <a:gd name="T31" fmla="*/ 0 h 37"/>
                <a:gd name="T32" fmla="*/ 57 w 103"/>
                <a:gd name="T33" fmla="*/ 4 h 37"/>
                <a:gd name="T34" fmla="*/ 62 w 103"/>
                <a:gd name="T35" fmla="*/ 4 h 37"/>
                <a:gd name="T36" fmla="*/ 70 w 103"/>
                <a:gd name="T37" fmla="*/ 4 h 37"/>
                <a:gd name="T38" fmla="*/ 78 w 103"/>
                <a:gd name="T39" fmla="*/ 8 h 37"/>
                <a:gd name="T40" fmla="*/ 82 w 103"/>
                <a:gd name="T41" fmla="*/ 12 h 37"/>
                <a:gd name="T42" fmla="*/ 90 w 103"/>
                <a:gd name="T43" fmla="*/ 12 h 37"/>
                <a:gd name="T44" fmla="*/ 94 w 103"/>
                <a:gd name="T45" fmla="*/ 16 h 37"/>
                <a:gd name="T46" fmla="*/ 98 w 103"/>
                <a:gd name="T47" fmla="*/ 20 h 37"/>
                <a:gd name="T48" fmla="*/ 103 w 103"/>
                <a:gd name="T49" fmla="*/ 25 h 37"/>
                <a:gd name="T50" fmla="*/ 103 w 103"/>
                <a:gd name="T51" fmla="*/ 25 h 37"/>
                <a:gd name="T52" fmla="*/ 98 w 103"/>
                <a:gd name="T53" fmla="*/ 37 h 37"/>
                <a:gd name="T54" fmla="*/ 94 w 103"/>
                <a:gd name="T55" fmla="*/ 33 h 37"/>
                <a:gd name="T56" fmla="*/ 82 w 103"/>
                <a:gd name="T57" fmla="*/ 33 h 37"/>
                <a:gd name="T58" fmla="*/ 82 w 103"/>
                <a:gd name="T59" fmla="*/ 29 h 37"/>
                <a:gd name="T60" fmla="*/ 82 w 103"/>
                <a:gd name="T61" fmla="*/ 25 h 37"/>
                <a:gd name="T62" fmla="*/ 82 w 103"/>
                <a:gd name="T63" fmla="*/ 25 h 37"/>
                <a:gd name="T64" fmla="*/ 78 w 103"/>
                <a:gd name="T65" fmla="*/ 20 h 37"/>
                <a:gd name="T66" fmla="*/ 74 w 103"/>
                <a:gd name="T67" fmla="*/ 16 h 37"/>
                <a:gd name="T68" fmla="*/ 74 w 103"/>
                <a:gd name="T69" fmla="*/ 16 h 37"/>
                <a:gd name="T70" fmla="*/ 70 w 103"/>
                <a:gd name="T71" fmla="*/ 16 h 37"/>
                <a:gd name="T72" fmla="*/ 70 w 103"/>
                <a:gd name="T73" fmla="*/ 16 h 37"/>
                <a:gd name="T74" fmla="*/ 70 w 103"/>
                <a:gd name="T75" fmla="*/ 16 h 37"/>
                <a:gd name="T76" fmla="*/ 70 w 103"/>
                <a:gd name="T77" fmla="*/ 20 h 37"/>
                <a:gd name="T78" fmla="*/ 70 w 103"/>
                <a:gd name="T79" fmla="*/ 25 h 37"/>
                <a:gd name="T80" fmla="*/ 66 w 103"/>
                <a:gd name="T81" fmla="*/ 29 h 37"/>
                <a:gd name="T82" fmla="*/ 66 w 103"/>
                <a:gd name="T83" fmla="*/ 33 h 37"/>
                <a:gd name="T84" fmla="*/ 62 w 103"/>
                <a:gd name="T85" fmla="*/ 33 h 37"/>
                <a:gd name="T86" fmla="*/ 57 w 103"/>
                <a:gd name="T87" fmla="*/ 37 h 37"/>
                <a:gd name="T88" fmla="*/ 57 w 103"/>
                <a:gd name="T89" fmla="*/ 37 h 37"/>
                <a:gd name="T90" fmla="*/ 53 w 103"/>
                <a:gd name="T91" fmla="*/ 37 h 37"/>
                <a:gd name="T92" fmla="*/ 49 w 103"/>
                <a:gd name="T93" fmla="*/ 37 h 37"/>
                <a:gd name="T94" fmla="*/ 45 w 103"/>
                <a:gd name="T95" fmla="*/ 37 h 37"/>
                <a:gd name="T96" fmla="*/ 45 w 103"/>
                <a:gd name="T97" fmla="*/ 37 h 37"/>
                <a:gd name="T98" fmla="*/ 41 w 103"/>
                <a:gd name="T99" fmla="*/ 37 h 37"/>
                <a:gd name="T100" fmla="*/ 37 w 103"/>
                <a:gd name="T101" fmla="*/ 37 h 37"/>
                <a:gd name="T102" fmla="*/ 33 w 103"/>
                <a:gd name="T103" fmla="*/ 37 h 37"/>
                <a:gd name="T104" fmla="*/ 33 w 103"/>
                <a:gd name="T105" fmla="*/ 33 h 37"/>
                <a:gd name="T106" fmla="*/ 29 w 103"/>
                <a:gd name="T107" fmla="*/ 33 h 37"/>
                <a:gd name="T108" fmla="*/ 25 w 103"/>
                <a:gd name="T109" fmla="*/ 29 h 37"/>
                <a:gd name="T110" fmla="*/ 25 w 103"/>
                <a:gd name="T111" fmla="*/ 25 h 37"/>
                <a:gd name="T112" fmla="*/ 25 w 103"/>
                <a:gd name="T113" fmla="*/ 20 h 37"/>
                <a:gd name="T114" fmla="*/ 25 w 103"/>
                <a:gd name="T115" fmla="*/ 16 h 37"/>
                <a:gd name="T116" fmla="*/ 25 w 103"/>
                <a:gd name="T117" fmla="*/ 16 h 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"/>
                <a:gd name="T178" fmla="*/ 0 h 37"/>
                <a:gd name="T179" fmla="*/ 103 w 103"/>
                <a:gd name="T180" fmla="*/ 37 h 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" h="37">
                  <a:moveTo>
                    <a:pt x="25" y="16"/>
                  </a:moveTo>
                  <a:lnTo>
                    <a:pt x="21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2" y="4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2" y="12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98" y="20"/>
                  </a:lnTo>
                  <a:lnTo>
                    <a:pt x="103" y="25"/>
                  </a:lnTo>
                  <a:lnTo>
                    <a:pt x="98" y="37"/>
                  </a:lnTo>
                  <a:lnTo>
                    <a:pt x="94" y="33"/>
                  </a:lnTo>
                  <a:lnTo>
                    <a:pt x="82" y="33"/>
                  </a:lnTo>
                  <a:lnTo>
                    <a:pt x="82" y="29"/>
                  </a:lnTo>
                  <a:lnTo>
                    <a:pt x="82" y="25"/>
                  </a:lnTo>
                  <a:lnTo>
                    <a:pt x="78" y="20"/>
                  </a:lnTo>
                  <a:lnTo>
                    <a:pt x="74" y="16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5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2" y="33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5" y="29"/>
                  </a:lnTo>
                  <a:lnTo>
                    <a:pt x="25" y="25"/>
                  </a:lnTo>
                  <a:lnTo>
                    <a:pt x="25" y="2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8" name="Freeform 38"/>
            <p:cNvSpPr>
              <a:spLocks/>
            </p:cNvSpPr>
            <p:nvPr/>
          </p:nvSpPr>
          <p:spPr bwMode="auto">
            <a:xfrm>
              <a:off x="4916" y="517"/>
              <a:ext cx="103" cy="37"/>
            </a:xfrm>
            <a:custGeom>
              <a:avLst/>
              <a:gdLst>
                <a:gd name="T0" fmla="*/ 25 w 103"/>
                <a:gd name="T1" fmla="*/ 16 h 37"/>
                <a:gd name="T2" fmla="*/ 21 w 103"/>
                <a:gd name="T3" fmla="*/ 16 h 37"/>
                <a:gd name="T4" fmla="*/ 12 w 103"/>
                <a:gd name="T5" fmla="*/ 20 h 37"/>
                <a:gd name="T6" fmla="*/ 8 w 103"/>
                <a:gd name="T7" fmla="*/ 20 h 37"/>
                <a:gd name="T8" fmla="*/ 4 w 103"/>
                <a:gd name="T9" fmla="*/ 25 h 37"/>
                <a:gd name="T10" fmla="*/ 0 w 103"/>
                <a:gd name="T11" fmla="*/ 25 h 37"/>
                <a:gd name="T12" fmla="*/ 0 w 103"/>
                <a:gd name="T13" fmla="*/ 25 h 37"/>
                <a:gd name="T14" fmla="*/ 4 w 103"/>
                <a:gd name="T15" fmla="*/ 25 h 37"/>
                <a:gd name="T16" fmla="*/ 8 w 103"/>
                <a:gd name="T17" fmla="*/ 20 h 37"/>
                <a:gd name="T18" fmla="*/ 12 w 103"/>
                <a:gd name="T19" fmla="*/ 16 h 37"/>
                <a:gd name="T20" fmla="*/ 21 w 103"/>
                <a:gd name="T21" fmla="*/ 12 h 37"/>
                <a:gd name="T22" fmla="*/ 25 w 103"/>
                <a:gd name="T23" fmla="*/ 8 h 37"/>
                <a:gd name="T24" fmla="*/ 33 w 103"/>
                <a:gd name="T25" fmla="*/ 4 h 37"/>
                <a:gd name="T26" fmla="*/ 37 w 103"/>
                <a:gd name="T27" fmla="*/ 4 h 37"/>
                <a:gd name="T28" fmla="*/ 45 w 103"/>
                <a:gd name="T29" fmla="*/ 4 h 37"/>
                <a:gd name="T30" fmla="*/ 49 w 103"/>
                <a:gd name="T31" fmla="*/ 0 h 37"/>
                <a:gd name="T32" fmla="*/ 57 w 103"/>
                <a:gd name="T33" fmla="*/ 4 h 37"/>
                <a:gd name="T34" fmla="*/ 62 w 103"/>
                <a:gd name="T35" fmla="*/ 4 h 37"/>
                <a:gd name="T36" fmla="*/ 70 w 103"/>
                <a:gd name="T37" fmla="*/ 4 h 37"/>
                <a:gd name="T38" fmla="*/ 78 w 103"/>
                <a:gd name="T39" fmla="*/ 8 h 37"/>
                <a:gd name="T40" fmla="*/ 82 w 103"/>
                <a:gd name="T41" fmla="*/ 12 h 37"/>
                <a:gd name="T42" fmla="*/ 90 w 103"/>
                <a:gd name="T43" fmla="*/ 12 h 37"/>
                <a:gd name="T44" fmla="*/ 94 w 103"/>
                <a:gd name="T45" fmla="*/ 16 h 37"/>
                <a:gd name="T46" fmla="*/ 98 w 103"/>
                <a:gd name="T47" fmla="*/ 20 h 37"/>
                <a:gd name="T48" fmla="*/ 103 w 103"/>
                <a:gd name="T49" fmla="*/ 25 h 37"/>
                <a:gd name="T50" fmla="*/ 103 w 103"/>
                <a:gd name="T51" fmla="*/ 25 h 37"/>
                <a:gd name="T52" fmla="*/ 98 w 103"/>
                <a:gd name="T53" fmla="*/ 37 h 37"/>
                <a:gd name="T54" fmla="*/ 94 w 103"/>
                <a:gd name="T55" fmla="*/ 33 h 37"/>
                <a:gd name="T56" fmla="*/ 82 w 103"/>
                <a:gd name="T57" fmla="*/ 33 h 37"/>
                <a:gd name="T58" fmla="*/ 82 w 103"/>
                <a:gd name="T59" fmla="*/ 29 h 37"/>
                <a:gd name="T60" fmla="*/ 82 w 103"/>
                <a:gd name="T61" fmla="*/ 25 h 37"/>
                <a:gd name="T62" fmla="*/ 82 w 103"/>
                <a:gd name="T63" fmla="*/ 25 h 37"/>
                <a:gd name="T64" fmla="*/ 78 w 103"/>
                <a:gd name="T65" fmla="*/ 20 h 37"/>
                <a:gd name="T66" fmla="*/ 74 w 103"/>
                <a:gd name="T67" fmla="*/ 16 h 37"/>
                <a:gd name="T68" fmla="*/ 74 w 103"/>
                <a:gd name="T69" fmla="*/ 16 h 37"/>
                <a:gd name="T70" fmla="*/ 70 w 103"/>
                <a:gd name="T71" fmla="*/ 16 h 37"/>
                <a:gd name="T72" fmla="*/ 70 w 103"/>
                <a:gd name="T73" fmla="*/ 16 h 37"/>
                <a:gd name="T74" fmla="*/ 70 w 103"/>
                <a:gd name="T75" fmla="*/ 16 h 37"/>
                <a:gd name="T76" fmla="*/ 70 w 103"/>
                <a:gd name="T77" fmla="*/ 20 h 37"/>
                <a:gd name="T78" fmla="*/ 70 w 103"/>
                <a:gd name="T79" fmla="*/ 25 h 37"/>
                <a:gd name="T80" fmla="*/ 66 w 103"/>
                <a:gd name="T81" fmla="*/ 29 h 37"/>
                <a:gd name="T82" fmla="*/ 66 w 103"/>
                <a:gd name="T83" fmla="*/ 33 h 37"/>
                <a:gd name="T84" fmla="*/ 62 w 103"/>
                <a:gd name="T85" fmla="*/ 33 h 37"/>
                <a:gd name="T86" fmla="*/ 57 w 103"/>
                <a:gd name="T87" fmla="*/ 37 h 37"/>
                <a:gd name="T88" fmla="*/ 57 w 103"/>
                <a:gd name="T89" fmla="*/ 37 h 37"/>
                <a:gd name="T90" fmla="*/ 53 w 103"/>
                <a:gd name="T91" fmla="*/ 37 h 37"/>
                <a:gd name="T92" fmla="*/ 49 w 103"/>
                <a:gd name="T93" fmla="*/ 37 h 37"/>
                <a:gd name="T94" fmla="*/ 45 w 103"/>
                <a:gd name="T95" fmla="*/ 37 h 37"/>
                <a:gd name="T96" fmla="*/ 45 w 103"/>
                <a:gd name="T97" fmla="*/ 37 h 37"/>
                <a:gd name="T98" fmla="*/ 41 w 103"/>
                <a:gd name="T99" fmla="*/ 37 h 37"/>
                <a:gd name="T100" fmla="*/ 37 w 103"/>
                <a:gd name="T101" fmla="*/ 37 h 37"/>
                <a:gd name="T102" fmla="*/ 33 w 103"/>
                <a:gd name="T103" fmla="*/ 37 h 37"/>
                <a:gd name="T104" fmla="*/ 33 w 103"/>
                <a:gd name="T105" fmla="*/ 33 h 37"/>
                <a:gd name="T106" fmla="*/ 29 w 103"/>
                <a:gd name="T107" fmla="*/ 33 h 37"/>
                <a:gd name="T108" fmla="*/ 25 w 103"/>
                <a:gd name="T109" fmla="*/ 29 h 37"/>
                <a:gd name="T110" fmla="*/ 25 w 103"/>
                <a:gd name="T111" fmla="*/ 25 h 37"/>
                <a:gd name="T112" fmla="*/ 25 w 103"/>
                <a:gd name="T113" fmla="*/ 20 h 37"/>
                <a:gd name="T114" fmla="*/ 25 w 103"/>
                <a:gd name="T115" fmla="*/ 16 h 37"/>
                <a:gd name="T116" fmla="*/ 25 w 103"/>
                <a:gd name="T117" fmla="*/ 16 h 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"/>
                <a:gd name="T178" fmla="*/ 0 h 37"/>
                <a:gd name="T179" fmla="*/ 103 w 103"/>
                <a:gd name="T180" fmla="*/ 37 h 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" h="37">
                  <a:moveTo>
                    <a:pt x="25" y="16"/>
                  </a:moveTo>
                  <a:lnTo>
                    <a:pt x="21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2" y="4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2" y="12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98" y="20"/>
                  </a:lnTo>
                  <a:lnTo>
                    <a:pt x="103" y="25"/>
                  </a:lnTo>
                  <a:lnTo>
                    <a:pt x="98" y="37"/>
                  </a:lnTo>
                  <a:lnTo>
                    <a:pt x="94" y="33"/>
                  </a:lnTo>
                  <a:lnTo>
                    <a:pt x="82" y="33"/>
                  </a:lnTo>
                  <a:lnTo>
                    <a:pt x="82" y="29"/>
                  </a:lnTo>
                  <a:lnTo>
                    <a:pt x="82" y="25"/>
                  </a:lnTo>
                  <a:lnTo>
                    <a:pt x="78" y="20"/>
                  </a:lnTo>
                  <a:lnTo>
                    <a:pt x="74" y="16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5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2" y="33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5" y="29"/>
                  </a:lnTo>
                  <a:lnTo>
                    <a:pt x="25" y="25"/>
                  </a:lnTo>
                  <a:lnTo>
                    <a:pt x="25" y="20"/>
                  </a:lnTo>
                  <a:lnTo>
                    <a:pt x="2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39" name="Freeform 39"/>
            <p:cNvSpPr>
              <a:spLocks/>
            </p:cNvSpPr>
            <p:nvPr/>
          </p:nvSpPr>
          <p:spPr bwMode="auto">
            <a:xfrm>
              <a:off x="4953" y="529"/>
              <a:ext cx="12" cy="13"/>
            </a:xfrm>
            <a:custGeom>
              <a:avLst/>
              <a:gdLst>
                <a:gd name="T0" fmla="*/ 12 w 12"/>
                <a:gd name="T1" fmla="*/ 4 h 13"/>
                <a:gd name="T2" fmla="*/ 12 w 12"/>
                <a:gd name="T3" fmla="*/ 4 h 13"/>
                <a:gd name="T4" fmla="*/ 12 w 12"/>
                <a:gd name="T5" fmla="*/ 4 h 13"/>
                <a:gd name="T6" fmla="*/ 12 w 12"/>
                <a:gd name="T7" fmla="*/ 0 h 13"/>
                <a:gd name="T8" fmla="*/ 12 w 12"/>
                <a:gd name="T9" fmla="*/ 0 h 13"/>
                <a:gd name="T10" fmla="*/ 12 w 12"/>
                <a:gd name="T11" fmla="*/ 0 h 13"/>
                <a:gd name="T12" fmla="*/ 8 w 12"/>
                <a:gd name="T13" fmla="*/ 0 h 13"/>
                <a:gd name="T14" fmla="*/ 8 w 12"/>
                <a:gd name="T15" fmla="*/ 0 h 13"/>
                <a:gd name="T16" fmla="*/ 8 w 12"/>
                <a:gd name="T17" fmla="*/ 0 h 13"/>
                <a:gd name="T18" fmla="*/ 4 w 12"/>
                <a:gd name="T19" fmla="*/ 0 h 13"/>
                <a:gd name="T20" fmla="*/ 4 w 12"/>
                <a:gd name="T21" fmla="*/ 0 h 13"/>
                <a:gd name="T22" fmla="*/ 4 w 12"/>
                <a:gd name="T23" fmla="*/ 0 h 13"/>
                <a:gd name="T24" fmla="*/ 4 w 12"/>
                <a:gd name="T25" fmla="*/ 0 h 13"/>
                <a:gd name="T26" fmla="*/ 0 w 12"/>
                <a:gd name="T27" fmla="*/ 0 h 13"/>
                <a:gd name="T28" fmla="*/ 0 w 12"/>
                <a:gd name="T29" fmla="*/ 4 h 13"/>
                <a:gd name="T30" fmla="*/ 0 w 12"/>
                <a:gd name="T31" fmla="*/ 4 h 13"/>
                <a:gd name="T32" fmla="*/ 0 w 12"/>
                <a:gd name="T33" fmla="*/ 4 h 13"/>
                <a:gd name="T34" fmla="*/ 0 w 12"/>
                <a:gd name="T35" fmla="*/ 8 h 13"/>
                <a:gd name="T36" fmla="*/ 0 w 12"/>
                <a:gd name="T37" fmla="*/ 8 h 13"/>
                <a:gd name="T38" fmla="*/ 0 w 12"/>
                <a:gd name="T39" fmla="*/ 8 h 13"/>
                <a:gd name="T40" fmla="*/ 4 w 12"/>
                <a:gd name="T41" fmla="*/ 8 h 13"/>
                <a:gd name="T42" fmla="*/ 4 w 12"/>
                <a:gd name="T43" fmla="*/ 13 h 13"/>
                <a:gd name="T44" fmla="*/ 4 w 12"/>
                <a:gd name="T45" fmla="*/ 13 h 13"/>
                <a:gd name="T46" fmla="*/ 4 w 12"/>
                <a:gd name="T47" fmla="*/ 13 h 13"/>
                <a:gd name="T48" fmla="*/ 8 w 12"/>
                <a:gd name="T49" fmla="*/ 13 h 13"/>
                <a:gd name="T50" fmla="*/ 8 w 12"/>
                <a:gd name="T51" fmla="*/ 13 h 13"/>
                <a:gd name="T52" fmla="*/ 8 w 12"/>
                <a:gd name="T53" fmla="*/ 13 h 13"/>
                <a:gd name="T54" fmla="*/ 12 w 12"/>
                <a:gd name="T55" fmla="*/ 13 h 13"/>
                <a:gd name="T56" fmla="*/ 12 w 12"/>
                <a:gd name="T57" fmla="*/ 8 h 13"/>
                <a:gd name="T58" fmla="*/ 12 w 12"/>
                <a:gd name="T59" fmla="*/ 8 h 13"/>
                <a:gd name="T60" fmla="*/ 12 w 12"/>
                <a:gd name="T61" fmla="*/ 8 h 13"/>
                <a:gd name="T62" fmla="*/ 12 w 12"/>
                <a:gd name="T63" fmla="*/ 8 h 13"/>
                <a:gd name="T64" fmla="*/ 12 w 12"/>
                <a:gd name="T65" fmla="*/ 4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"/>
                <a:gd name="T100" fmla="*/ 0 h 13"/>
                <a:gd name="T101" fmla="*/ 12 w 12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" h="13">
                  <a:moveTo>
                    <a:pt x="12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0" name="Freeform 40"/>
            <p:cNvSpPr>
              <a:spLocks/>
            </p:cNvSpPr>
            <p:nvPr/>
          </p:nvSpPr>
          <p:spPr bwMode="auto">
            <a:xfrm>
              <a:off x="4953" y="529"/>
              <a:ext cx="12" cy="13"/>
            </a:xfrm>
            <a:custGeom>
              <a:avLst/>
              <a:gdLst>
                <a:gd name="T0" fmla="*/ 12 w 12"/>
                <a:gd name="T1" fmla="*/ 4 h 13"/>
                <a:gd name="T2" fmla="*/ 12 w 12"/>
                <a:gd name="T3" fmla="*/ 4 h 13"/>
                <a:gd name="T4" fmla="*/ 12 w 12"/>
                <a:gd name="T5" fmla="*/ 4 h 13"/>
                <a:gd name="T6" fmla="*/ 12 w 12"/>
                <a:gd name="T7" fmla="*/ 4 h 13"/>
                <a:gd name="T8" fmla="*/ 12 w 12"/>
                <a:gd name="T9" fmla="*/ 0 h 13"/>
                <a:gd name="T10" fmla="*/ 12 w 12"/>
                <a:gd name="T11" fmla="*/ 0 h 13"/>
                <a:gd name="T12" fmla="*/ 12 w 12"/>
                <a:gd name="T13" fmla="*/ 0 h 13"/>
                <a:gd name="T14" fmla="*/ 8 w 12"/>
                <a:gd name="T15" fmla="*/ 0 h 13"/>
                <a:gd name="T16" fmla="*/ 8 w 12"/>
                <a:gd name="T17" fmla="*/ 0 h 13"/>
                <a:gd name="T18" fmla="*/ 8 w 12"/>
                <a:gd name="T19" fmla="*/ 0 h 13"/>
                <a:gd name="T20" fmla="*/ 8 w 12"/>
                <a:gd name="T21" fmla="*/ 0 h 13"/>
                <a:gd name="T22" fmla="*/ 4 w 12"/>
                <a:gd name="T23" fmla="*/ 0 h 13"/>
                <a:gd name="T24" fmla="*/ 4 w 12"/>
                <a:gd name="T25" fmla="*/ 0 h 13"/>
                <a:gd name="T26" fmla="*/ 4 w 12"/>
                <a:gd name="T27" fmla="*/ 0 h 13"/>
                <a:gd name="T28" fmla="*/ 4 w 12"/>
                <a:gd name="T29" fmla="*/ 0 h 13"/>
                <a:gd name="T30" fmla="*/ 0 w 12"/>
                <a:gd name="T31" fmla="*/ 0 h 13"/>
                <a:gd name="T32" fmla="*/ 0 w 12"/>
                <a:gd name="T33" fmla="*/ 4 h 13"/>
                <a:gd name="T34" fmla="*/ 0 w 12"/>
                <a:gd name="T35" fmla="*/ 4 h 13"/>
                <a:gd name="T36" fmla="*/ 0 w 12"/>
                <a:gd name="T37" fmla="*/ 4 h 13"/>
                <a:gd name="T38" fmla="*/ 0 w 12"/>
                <a:gd name="T39" fmla="*/ 4 h 13"/>
                <a:gd name="T40" fmla="*/ 0 w 12"/>
                <a:gd name="T41" fmla="*/ 8 h 13"/>
                <a:gd name="T42" fmla="*/ 0 w 12"/>
                <a:gd name="T43" fmla="*/ 8 h 13"/>
                <a:gd name="T44" fmla="*/ 0 w 12"/>
                <a:gd name="T45" fmla="*/ 8 h 13"/>
                <a:gd name="T46" fmla="*/ 4 w 12"/>
                <a:gd name="T47" fmla="*/ 8 h 13"/>
                <a:gd name="T48" fmla="*/ 4 w 12"/>
                <a:gd name="T49" fmla="*/ 13 h 13"/>
                <a:gd name="T50" fmla="*/ 4 w 12"/>
                <a:gd name="T51" fmla="*/ 13 h 13"/>
                <a:gd name="T52" fmla="*/ 4 w 12"/>
                <a:gd name="T53" fmla="*/ 13 h 13"/>
                <a:gd name="T54" fmla="*/ 8 w 12"/>
                <a:gd name="T55" fmla="*/ 13 h 13"/>
                <a:gd name="T56" fmla="*/ 8 w 12"/>
                <a:gd name="T57" fmla="*/ 13 h 13"/>
                <a:gd name="T58" fmla="*/ 8 w 12"/>
                <a:gd name="T59" fmla="*/ 13 h 13"/>
                <a:gd name="T60" fmla="*/ 8 w 12"/>
                <a:gd name="T61" fmla="*/ 13 h 13"/>
                <a:gd name="T62" fmla="*/ 12 w 12"/>
                <a:gd name="T63" fmla="*/ 13 h 13"/>
                <a:gd name="T64" fmla="*/ 12 w 12"/>
                <a:gd name="T65" fmla="*/ 8 h 13"/>
                <a:gd name="T66" fmla="*/ 12 w 12"/>
                <a:gd name="T67" fmla="*/ 8 h 13"/>
                <a:gd name="T68" fmla="*/ 12 w 12"/>
                <a:gd name="T69" fmla="*/ 8 h 13"/>
                <a:gd name="T70" fmla="*/ 12 w 12"/>
                <a:gd name="T71" fmla="*/ 8 h 13"/>
                <a:gd name="T72" fmla="*/ 12 w 12"/>
                <a:gd name="T73" fmla="*/ 4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13"/>
                <a:gd name="T113" fmla="*/ 12 w 12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13">
                  <a:moveTo>
                    <a:pt x="12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2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1" name="Freeform 41"/>
            <p:cNvSpPr>
              <a:spLocks/>
            </p:cNvSpPr>
            <p:nvPr/>
          </p:nvSpPr>
          <p:spPr bwMode="auto">
            <a:xfrm>
              <a:off x="4826" y="837"/>
              <a:ext cx="65" cy="4"/>
            </a:xfrm>
            <a:custGeom>
              <a:avLst/>
              <a:gdLst>
                <a:gd name="T0" fmla="*/ 0 w 65"/>
                <a:gd name="T1" fmla="*/ 4 h 4"/>
                <a:gd name="T2" fmla="*/ 12 w 65"/>
                <a:gd name="T3" fmla="*/ 4 h 4"/>
                <a:gd name="T4" fmla="*/ 20 w 65"/>
                <a:gd name="T5" fmla="*/ 4 h 4"/>
                <a:gd name="T6" fmla="*/ 33 w 65"/>
                <a:gd name="T7" fmla="*/ 4 h 4"/>
                <a:gd name="T8" fmla="*/ 45 w 65"/>
                <a:gd name="T9" fmla="*/ 4 h 4"/>
                <a:gd name="T10" fmla="*/ 53 w 65"/>
                <a:gd name="T11" fmla="*/ 0 h 4"/>
                <a:gd name="T12" fmla="*/ 65 w 65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"/>
                <a:gd name="T23" fmla="*/ 65 w 6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">
                  <a:moveTo>
                    <a:pt x="0" y="4"/>
                  </a:moveTo>
                  <a:lnTo>
                    <a:pt x="12" y="4"/>
                  </a:lnTo>
                  <a:lnTo>
                    <a:pt x="20" y="4"/>
                  </a:lnTo>
                  <a:lnTo>
                    <a:pt x="33" y="4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5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2" name="Freeform 42"/>
            <p:cNvSpPr>
              <a:spLocks/>
            </p:cNvSpPr>
            <p:nvPr/>
          </p:nvSpPr>
          <p:spPr bwMode="auto">
            <a:xfrm>
              <a:off x="4793" y="542"/>
              <a:ext cx="16" cy="32"/>
            </a:xfrm>
            <a:custGeom>
              <a:avLst/>
              <a:gdLst>
                <a:gd name="T0" fmla="*/ 0 w 16"/>
                <a:gd name="T1" fmla="*/ 32 h 32"/>
                <a:gd name="T2" fmla="*/ 4 w 16"/>
                <a:gd name="T3" fmla="*/ 28 h 32"/>
                <a:gd name="T4" fmla="*/ 8 w 16"/>
                <a:gd name="T5" fmla="*/ 28 h 32"/>
                <a:gd name="T6" fmla="*/ 8 w 16"/>
                <a:gd name="T7" fmla="*/ 24 h 32"/>
                <a:gd name="T8" fmla="*/ 12 w 16"/>
                <a:gd name="T9" fmla="*/ 20 h 32"/>
                <a:gd name="T10" fmla="*/ 16 w 16"/>
                <a:gd name="T11" fmla="*/ 12 h 32"/>
                <a:gd name="T12" fmla="*/ 16 w 16"/>
                <a:gd name="T13" fmla="*/ 8 h 32"/>
                <a:gd name="T14" fmla="*/ 16 w 16"/>
                <a:gd name="T15" fmla="*/ 4 h 32"/>
                <a:gd name="T16" fmla="*/ 16 w 16"/>
                <a:gd name="T17" fmla="*/ 0 h 32"/>
                <a:gd name="T18" fmla="*/ 16 w 16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2"/>
                <a:gd name="T32" fmla="*/ 16 w 16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2">
                  <a:moveTo>
                    <a:pt x="0" y="32"/>
                  </a:moveTo>
                  <a:lnTo>
                    <a:pt x="4" y="28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3" name="Freeform 43"/>
            <p:cNvSpPr>
              <a:spLocks/>
            </p:cNvSpPr>
            <p:nvPr/>
          </p:nvSpPr>
          <p:spPr bwMode="auto">
            <a:xfrm>
              <a:off x="4891" y="529"/>
              <a:ext cx="13" cy="54"/>
            </a:xfrm>
            <a:custGeom>
              <a:avLst/>
              <a:gdLst>
                <a:gd name="T0" fmla="*/ 9 w 13"/>
                <a:gd name="T1" fmla="*/ 0 h 54"/>
                <a:gd name="T2" fmla="*/ 5 w 13"/>
                <a:gd name="T3" fmla="*/ 4 h 54"/>
                <a:gd name="T4" fmla="*/ 5 w 13"/>
                <a:gd name="T5" fmla="*/ 8 h 54"/>
                <a:gd name="T6" fmla="*/ 0 w 13"/>
                <a:gd name="T7" fmla="*/ 13 h 54"/>
                <a:gd name="T8" fmla="*/ 0 w 13"/>
                <a:gd name="T9" fmla="*/ 17 h 54"/>
                <a:gd name="T10" fmla="*/ 0 w 13"/>
                <a:gd name="T11" fmla="*/ 21 h 54"/>
                <a:gd name="T12" fmla="*/ 0 w 13"/>
                <a:gd name="T13" fmla="*/ 25 h 54"/>
                <a:gd name="T14" fmla="*/ 0 w 13"/>
                <a:gd name="T15" fmla="*/ 25 h 54"/>
                <a:gd name="T16" fmla="*/ 5 w 13"/>
                <a:gd name="T17" fmla="*/ 33 h 54"/>
                <a:gd name="T18" fmla="*/ 13 w 13"/>
                <a:gd name="T19" fmla="*/ 54 h 54"/>
                <a:gd name="T20" fmla="*/ 5 w 13"/>
                <a:gd name="T21" fmla="*/ 41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54"/>
                <a:gd name="T35" fmla="*/ 13 w 13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54">
                  <a:moveTo>
                    <a:pt x="9" y="0"/>
                  </a:moveTo>
                  <a:lnTo>
                    <a:pt x="5" y="4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5" y="33"/>
                  </a:lnTo>
                  <a:lnTo>
                    <a:pt x="13" y="54"/>
                  </a:lnTo>
                  <a:lnTo>
                    <a:pt x="5" y="41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4" name="Freeform 44"/>
            <p:cNvSpPr>
              <a:spLocks/>
            </p:cNvSpPr>
            <p:nvPr/>
          </p:nvSpPr>
          <p:spPr bwMode="auto">
            <a:xfrm>
              <a:off x="4674" y="529"/>
              <a:ext cx="119" cy="33"/>
            </a:xfrm>
            <a:custGeom>
              <a:avLst/>
              <a:gdLst>
                <a:gd name="T0" fmla="*/ 78 w 119"/>
                <a:gd name="T1" fmla="*/ 0 h 33"/>
                <a:gd name="T2" fmla="*/ 86 w 119"/>
                <a:gd name="T3" fmla="*/ 0 h 33"/>
                <a:gd name="T4" fmla="*/ 94 w 119"/>
                <a:gd name="T5" fmla="*/ 0 h 33"/>
                <a:gd name="T6" fmla="*/ 98 w 119"/>
                <a:gd name="T7" fmla="*/ 0 h 33"/>
                <a:gd name="T8" fmla="*/ 107 w 119"/>
                <a:gd name="T9" fmla="*/ 4 h 33"/>
                <a:gd name="T10" fmla="*/ 111 w 119"/>
                <a:gd name="T11" fmla="*/ 4 h 33"/>
                <a:gd name="T12" fmla="*/ 111 w 119"/>
                <a:gd name="T13" fmla="*/ 8 h 33"/>
                <a:gd name="T14" fmla="*/ 115 w 119"/>
                <a:gd name="T15" fmla="*/ 8 h 33"/>
                <a:gd name="T16" fmla="*/ 115 w 119"/>
                <a:gd name="T17" fmla="*/ 8 h 33"/>
                <a:gd name="T18" fmla="*/ 119 w 119"/>
                <a:gd name="T19" fmla="*/ 8 h 33"/>
                <a:gd name="T20" fmla="*/ 119 w 119"/>
                <a:gd name="T21" fmla="*/ 13 h 33"/>
                <a:gd name="T22" fmla="*/ 119 w 119"/>
                <a:gd name="T23" fmla="*/ 13 h 33"/>
                <a:gd name="T24" fmla="*/ 119 w 119"/>
                <a:gd name="T25" fmla="*/ 13 h 33"/>
                <a:gd name="T26" fmla="*/ 119 w 119"/>
                <a:gd name="T27" fmla="*/ 17 h 33"/>
                <a:gd name="T28" fmla="*/ 115 w 119"/>
                <a:gd name="T29" fmla="*/ 17 h 33"/>
                <a:gd name="T30" fmla="*/ 115 w 119"/>
                <a:gd name="T31" fmla="*/ 17 h 33"/>
                <a:gd name="T32" fmla="*/ 115 w 119"/>
                <a:gd name="T33" fmla="*/ 17 h 33"/>
                <a:gd name="T34" fmla="*/ 107 w 119"/>
                <a:gd name="T35" fmla="*/ 21 h 33"/>
                <a:gd name="T36" fmla="*/ 103 w 119"/>
                <a:gd name="T37" fmla="*/ 25 h 33"/>
                <a:gd name="T38" fmla="*/ 94 w 119"/>
                <a:gd name="T39" fmla="*/ 25 h 33"/>
                <a:gd name="T40" fmla="*/ 86 w 119"/>
                <a:gd name="T41" fmla="*/ 29 h 33"/>
                <a:gd name="T42" fmla="*/ 78 w 119"/>
                <a:gd name="T43" fmla="*/ 33 h 33"/>
                <a:gd name="T44" fmla="*/ 70 w 119"/>
                <a:gd name="T45" fmla="*/ 33 h 33"/>
                <a:gd name="T46" fmla="*/ 62 w 119"/>
                <a:gd name="T47" fmla="*/ 33 h 33"/>
                <a:gd name="T48" fmla="*/ 53 w 119"/>
                <a:gd name="T49" fmla="*/ 33 h 33"/>
                <a:gd name="T50" fmla="*/ 45 w 119"/>
                <a:gd name="T51" fmla="*/ 33 h 33"/>
                <a:gd name="T52" fmla="*/ 37 w 119"/>
                <a:gd name="T53" fmla="*/ 33 h 33"/>
                <a:gd name="T54" fmla="*/ 29 w 119"/>
                <a:gd name="T55" fmla="*/ 33 h 33"/>
                <a:gd name="T56" fmla="*/ 21 w 119"/>
                <a:gd name="T57" fmla="*/ 29 h 33"/>
                <a:gd name="T58" fmla="*/ 16 w 119"/>
                <a:gd name="T59" fmla="*/ 25 h 33"/>
                <a:gd name="T60" fmla="*/ 8 w 119"/>
                <a:gd name="T61" fmla="*/ 21 h 33"/>
                <a:gd name="T62" fmla="*/ 0 w 119"/>
                <a:gd name="T63" fmla="*/ 17 h 33"/>
                <a:gd name="T64" fmla="*/ 25 w 119"/>
                <a:gd name="T65" fmla="*/ 0 h 33"/>
                <a:gd name="T66" fmla="*/ 78 w 119"/>
                <a:gd name="T67" fmla="*/ 0 h 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33"/>
                <a:gd name="T104" fmla="*/ 119 w 119"/>
                <a:gd name="T105" fmla="*/ 33 h 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33">
                  <a:moveTo>
                    <a:pt x="78" y="0"/>
                  </a:moveTo>
                  <a:lnTo>
                    <a:pt x="86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7" y="4"/>
                  </a:lnTo>
                  <a:lnTo>
                    <a:pt x="111" y="4"/>
                  </a:lnTo>
                  <a:lnTo>
                    <a:pt x="111" y="8"/>
                  </a:lnTo>
                  <a:lnTo>
                    <a:pt x="115" y="8"/>
                  </a:lnTo>
                  <a:lnTo>
                    <a:pt x="119" y="8"/>
                  </a:lnTo>
                  <a:lnTo>
                    <a:pt x="119" y="13"/>
                  </a:lnTo>
                  <a:lnTo>
                    <a:pt x="119" y="17"/>
                  </a:lnTo>
                  <a:lnTo>
                    <a:pt x="115" y="17"/>
                  </a:lnTo>
                  <a:lnTo>
                    <a:pt x="107" y="21"/>
                  </a:lnTo>
                  <a:lnTo>
                    <a:pt x="103" y="25"/>
                  </a:lnTo>
                  <a:lnTo>
                    <a:pt x="94" y="25"/>
                  </a:lnTo>
                  <a:lnTo>
                    <a:pt x="86" y="29"/>
                  </a:lnTo>
                  <a:lnTo>
                    <a:pt x="78" y="33"/>
                  </a:lnTo>
                  <a:lnTo>
                    <a:pt x="70" y="33"/>
                  </a:lnTo>
                  <a:lnTo>
                    <a:pt x="62" y="33"/>
                  </a:lnTo>
                  <a:lnTo>
                    <a:pt x="53" y="33"/>
                  </a:lnTo>
                  <a:lnTo>
                    <a:pt x="45" y="33"/>
                  </a:lnTo>
                  <a:lnTo>
                    <a:pt x="37" y="33"/>
                  </a:lnTo>
                  <a:lnTo>
                    <a:pt x="29" y="33"/>
                  </a:lnTo>
                  <a:lnTo>
                    <a:pt x="21" y="29"/>
                  </a:lnTo>
                  <a:lnTo>
                    <a:pt x="16" y="25"/>
                  </a:lnTo>
                  <a:lnTo>
                    <a:pt x="8" y="21"/>
                  </a:lnTo>
                  <a:lnTo>
                    <a:pt x="0" y="17"/>
                  </a:lnTo>
                  <a:lnTo>
                    <a:pt x="25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5" name="Freeform 45"/>
            <p:cNvSpPr>
              <a:spLocks/>
            </p:cNvSpPr>
            <p:nvPr/>
          </p:nvSpPr>
          <p:spPr bwMode="auto">
            <a:xfrm>
              <a:off x="4674" y="529"/>
              <a:ext cx="119" cy="33"/>
            </a:xfrm>
            <a:custGeom>
              <a:avLst/>
              <a:gdLst>
                <a:gd name="T0" fmla="*/ 78 w 119"/>
                <a:gd name="T1" fmla="*/ 0 h 33"/>
                <a:gd name="T2" fmla="*/ 86 w 119"/>
                <a:gd name="T3" fmla="*/ 0 h 33"/>
                <a:gd name="T4" fmla="*/ 94 w 119"/>
                <a:gd name="T5" fmla="*/ 0 h 33"/>
                <a:gd name="T6" fmla="*/ 98 w 119"/>
                <a:gd name="T7" fmla="*/ 0 h 33"/>
                <a:gd name="T8" fmla="*/ 107 w 119"/>
                <a:gd name="T9" fmla="*/ 4 h 33"/>
                <a:gd name="T10" fmla="*/ 111 w 119"/>
                <a:gd name="T11" fmla="*/ 4 h 33"/>
                <a:gd name="T12" fmla="*/ 111 w 119"/>
                <a:gd name="T13" fmla="*/ 8 h 33"/>
                <a:gd name="T14" fmla="*/ 115 w 119"/>
                <a:gd name="T15" fmla="*/ 8 h 33"/>
                <a:gd name="T16" fmla="*/ 115 w 119"/>
                <a:gd name="T17" fmla="*/ 8 h 33"/>
                <a:gd name="T18" fmla="*/ 119 w 119"/>
                <a:gd name="T19" fmla="*/ 8 h 33"/>
                <a:gd name="T20" fmla="*/ 119 w 119"/>
                <a:gd name="T21" fmla="*/ 13 h 33"/>
                <a:gd name="T22" fmla="*/ 119 w 119"/>
                <a:gd name="T23" fmla="*/ 13 h 33"/>
                <a:gd name="T24" fmla="*/ 119 w 119"/>
                <a:gd name="T25" fmla="*/ 13 h 33"/>
                <a:gd name="T26" fmla="*/ 119 w 119"/>
                <a:gd name="T27" fmla="*/ 17 h 33"/>
                <a:gd name="T28" fmla="*/ 115 w 119"/>
                <a:gd name="T29" fmla="*/ 17 h 33"/>
                <a:gd name="T30" fmla="*/ 115 w 119"/>
                <a:gd name="T31" fmla="*/ 17 h 33"/>
                <a:gd name="T32" fmla="*/ 115 w 119"/>
                <a:gd name="T33" fmla="*/ 17 h 33"/>
                <a:gd name="T34" fmla="*/ 107 w 119"/>
                <a:gd name="T35" fmla="*/ 21 h 33"/>
                <a:gd name="T36" fmla="*/ 103 w 119"/>
                <a:gd name="T37" fmla="*/ 25 h 33"/>
                <a:gd name="T38" fmla="*/ 94 w 119"/>
                <a:gd name="T39" fmla="*/ 25 h 33"/>
                <a:gd name="T40" fmla="*/ 86 w 119"/>
                <a:gd name="T41" fmla="*/ 29 h 33"/>
                <a:gd name="T42" fmla="*/ 78 w 119"/>
                <a:gd name="T43" fmla="*/ 33 h 33"/>
                <a:gd name="T44" fmla="*/ 70 w 119"/>
                <a:gd name="T45" fmla="*/ 33 h 33"/>
                <a:gd name="T46" fmla="*/ 62 w 119"/>
                <a:gd name="T47" fmla="*/ 33 h 33"/>
                <a:gd name="T48" fmla="*/ 53 w 119"/>
                <a:gd name="T49" fmla="*/ 33 h 33"/>
                <a:gd name="T50" fmla="*/ 45 w 119"/>
                <a:gd name="T51" fmla="*/ 33 h 33"/>
                <a:gd name="T52" fmla="*/ 37 w 119"/>
                <a:gd name="T53" fmla="*/ 33 h 33"/>
                <a:gd name="T54" fmla="*/ 29 w 119"/>
                <a:gd name="T55" fmla="*/ 33 h 33"/>
                <a:gd name="T56" fmla="*/ 21 w 119"/>
                <a:gd name="T57" fmla="*/ 29 h 33"/>
                <a:gd name="T58" fmla="*/ 16 w 119"/>
                <a:gd name="T59" fmla="*/ 25 h 33"/>
                <a:gd name="T60" fmla="*/ 8 w 119"/>
                <a:gd name="T61" fmla="*/ 21 h 33"/>
                <a:gd name="T62" fmla="*/ 0 w 119"/>
                <a:gd name="T63" fmla="*/ 17 h 33"/>
                <a:gd name="T64" fmla="*/ 25 w 119"/>
                <a:gd name="T65" fmla="*/ 0 h 33"/>
                <a:gd name="T66" fmla="*/ 78 w 119"/>
                <a:gd name="T67" fmla="*/ 0 h 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33"/>
                <a:gd name="T104" fmla="*/ 119 w 119"/>
                <a:gd name="T105" fmla="*/ 33 h 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33">
                  <a:moveTo>
                    <a:pt x="78" y="0"/>
                  </a:moveTo>
                  <a:lnTo>
                    <a:pt x="86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7" y="4"/>
                  </a:lnTo>
                  <a:lnTo>
                    <a:pt x="111" y="4"/>
                  </a:lnTo>
                  <a:lnTo>
                    <a:pt x="111" y="8"/>
                  </a:lnTo>
                  <a:lnTo>
                    <a:pt x="115" y="8"/>
                  </a:lnTo>
                  <a:lnTo>
                    <a:pt x="119" y="8"/>
                  </a:lnTo>
                  <a:lnTo>
                    <a:pt x="119" y="13"/>
                  </a:lnTo>
                  <a:lnTo>
                    <a:pt x="119" y="17"/>
                  </a:lnTo>
                  <a:lnTo>
                    <a:pt x="115" y="17"/>
                  </a:lnTo>
                  <a:lnTo>
                    <a:pt x="107" y="21"/>
                  </a:lnTo>
                  <a:lnTo>
                    <a:pt x="103" y="25"/>
                  </a:lnTo>
                  <a:lnTo>
                    <a:pt x="94" y="25"/>
                  </a:lnTo>
                  <a:lnTo>
                    <a:pt x="86" y="29"/>
                  </a:lnTo>
                  <a:lnTo>
                    <a:pt x="78" y="33"/>
                  </a:lnTo>
                  <a:lnTo>
                    <a:pt x="70" y="33"/>
                  </a:lnTo>
                  <a:lnTo>
                    <a:pt x="62" y="33"/>
                  </a:lnTo>
                  <a:lnTo>
                    <a:pt x="53" y="33"/>
                  </a:lnTo>
                  <a:lnTo>
                    <a:pt x="45" y="33"/>
                  </a:lnTo>
                  <a:lnTo>
                    <a:pt x="37" y="33"/>
                  </a:lnTo>
                  <a:lnTo>
                    <a:pt x="29" y="33"/>
                  </a:lnTo>
                  <a:lnTo>
                    <a:pt x="21" y="29"/>
                  </a:lnTo>
                  <a:lnTo>
                    <a:pt x="16" y="25"/>
                  </a:lnTo>
                  <a:lnTo>
                    <a:pt x="8" y="21"/>
                  </a:lnTo>
                  <a:lnTo>
                    <a:pt x="0" y="17"/>
                  </a:lnTo>
                  <a:lnTo>
                    <a:pt x="25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6" name="Freeform 46"/>
            <p:cNvSpPr>
              <a:spLocks/>
            </p:cNvSpPr>
            <p:nvPr/>
          </p:nvSpPr>
          <p:spPr bwMode="auto">
            <a:xfrm>
              <a:off x="4686" y="562"/>
              <a:ext cx="103" cy="33"/>
            </a:xfrm>
            <a:custGeom>
              <a:avLst/>
              <a:gdLst>
                <a:gd name="T0" fmla="*/ 0 w 103"/>
                <a:gd name="T1" fmla="*/ 29 h 33"/>
                <a:gd name="T2" fmla="*/ 9 w 103"/>
                <a:gd name="T3" fmla="*/ 33 h 33"/>
                <a:gd name="T4" fmla="*/ 17 w 103"/>
                <a:gd name="T5" fmla="*/ 33 h 33"/>
                <a:gd name="T6" fmla="*/ 29 w 103"/>
                <a:gd name="T7" fmla="*/ 33 h 33"/>
                <a:gd name="T8" fmla="*/ 37 w 103"/>
                <a:gd name="T9" fmla="*/ 29 h 33"/>
                <a:gd name="T10" fmla="*/ 45 w 103"/>
                <a:gd name="T11" fmla="*/ 29 h 33"/>
                <a:gd name="T12" fmla="*/ 54 w 103"/>
                <a:gd name="T13" fmla="*/ 25 h 33"/>
                <a:gd name="T14" fmla="*/ 66 w 103"/>
                <a:gd name="T15" fmla="*/ 21 h 33"/>
                <a:gd name="T16" fmla="*/ 74 w 103"/>
                <a:gd name="T17" fmla="*/ 16 h 33"/>
                <a:gd name="T18" fmla="*/ 82 w 103"/>
                <a:gd name="T19" fmla="*/ 12 h 33"/>
                <a:gd name="T20" fmla="*/ 91 w 103"/>
                <a:gd name="T21" fmla="*/ 8 h 33"/>
                <a:gd name="T22" fmla="*/ 99 w 103"/>
                <a:gd name="T23" fmla="*/ 4 h 33"/>
                <a:gd name="T24" fmla="*/ 103 w 103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33"/>
                <a:gd name="T41" fmla="*/ 103 w 103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33">
                  <a:moveTo>
                    <a:pt x="0" y="29"/>
                  </a:moveTo>
                  <a:lnTo>
                    <a:pt x="9" y="33"/>
                  </a:lnTo>
                  <a:lnTo>
                    <a:pt x="17" y="33"/>
                  </a:lnTo>
                  <a:lnTo>
                    <a:pt x="29" y="33"/>
                  </a:lnTo>
                  <a:lnTo>
                    <a:pt x="37" y="29"/>
                  </a:lnTo>
                  <a:lnTo>
                    <a:pt x="45" y="29"/>
                  </a:lnTo>
                  <a:lnTo>
                    <a:pt x="54" y="25"/>
                  </a:lnTo>
                  <a:lnTo>
                    <a:pt x="66" y="21"/>
                  </a:lnTo>
                  <a:lnTo>
                    <a:pt x="74" y="16"/>
                  </a:lnTo>
                  <a:lnTo>
                    <a:pt x="82" y="12"/>
                  </a:lnTo>
                  <a:lnTo>
                    <a:pt x="91" y="8"/>
                  </a:lnTo>
                  <a:lnTo>
                    <a:pt x="99" y="4"/>
                  </a:lnTo>
                  <a:lnTo>
                    <a:pt x="103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7" name="Freeform 47"/>
            <p:cNvSpPr>
              <a:spLocks/>
            </p:cNvSpPr>
            <p:nvPr/>
          </p:nvSpPr>
          <p:spPr bwMode="auto">
            <a:xfrm>
              <a:off x="4612" y="591"/>
              <a:ext cx="74" cy="70"/>
            </a:xfrm>
            <a:custGeom>
              <a:avLst/>
              <a:gdLst>
                <a:gd name="T0" fmla="*/ 74 w 74"/>
                <a:gd name="T1" fmla="*/ 0 h 70"/>
                <a:gd name="T2" fmla="*/ 66 w 74"/>
                <a:gd name="T3" fmla="*/ 8 h 70"/>
                <a:gd name="T4" fmla="*/ 54 w 74"/>
                <a:gd name="T5" fmla="*/ 12 h 70"/>
                <a:gd name="T6" fmla="*/ 46 w 74"/>
                <a:gd name="T7" fmla="*/ 16 h 70"/>
                <a:gd name="T8" fmla="*/ 41 w 74"/>
                <a:gd name="T9" fmla="*/ 24 h 70"/>
                <a:gd name="T10" fmla="*/ 33 w 74"/>
                <a:gd name="T11" fmla="*/ 28 h 70"/>
                <a:gd name="T12" fmla="*/ 25 w 74"/>
                <a:gd name="T13" fmla="*/ 37 h 70"/>
                <a:gd name="T14" fmla="*/ 17 w 74"/>
                <a:gd name="T15" fmla="*/ 45 h 70"/>
                <a:gd name="T16" fmla="*/ 13 w 74"/>
                <a:gd name="T17" fmla="*/ 53 h 70"/>
                <a:gd name="T18" fmla="*/ 5 w 74"/>
                <a:gd name="T19" fmla="*/ 61 h 70"/>
                <a:gd name="T20" fmla="*/ 0 w 74"/>
                <a:gd name="T21" fmla="*/ 70 h 70"/>
                <a:gd name="T22" fmla="*/ 0 w 74"/>
                <a:gd name="T23" fmla="*/ 7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70"/>
                <a:gd name="T38" fmla="*/ 74 w 74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70">
                  <a:moveTo>
                    <a:pt x="74" y="0"/>
                  </a:moveTo>
                  <a:lnTo>
                    <a:pt x="66" y="8"/>
                  </a:lnTo>
                  <a:lnTo>
                    <a:pt x="54" y="12"/>
                  </a:lnTo>
                  <a:lnTo>
                    <a:pt x="46" y="16"/>
                  </a:lnTo>
                  <a:lnTo>
                    <a:pt x="41" y="24"/>
                  </a:lnTo>
                  <a:lnTo>
                    <a:pt x="33" y="28"/>
                  </a:lnTo>
                  <a:lnTo>
                    <a:pt x="25" y="37"/>
                  </a:lnTo>
                  <a:lnTo>
                    <a:pt x="17" y="45"/>
                  </a:lnTo>
                  <a:lnTo>
                    <a:pt x="13" y="53"/>
                  </a:lnTo>
                  <a:lnTo>
                    <a:pt x="5" y="61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8" name="Freeform 48"/>
            <p:cNvSpPr>
              <a:spLocks/>
            </p:cNvSpPr>
            <p:nvPr/>
          </p:nvSpPr>
          <p:spPr bwMode="auto">
            <a:xfrm>
              <a:off x="4588" y="562"/>
              <a:ext cx="65" cy="12"/>
            </a:xfrm>
            <a:custGeom>
              <a:avLst/>
              <a:gdLst>
                <a:gd name="T0" fmla="*/ 0 w 65"/>
                <a:gd name="T1" fmla="*/ 0 h 12"/>
                <a:gd name="T2" fmla="*/ 4 w 65"/>
                <a:gd name="T3" fmla="*/ 0 h 12"/>
                <a:gd name="T4" fmla="*/ 8 w 65"/>
                <a:gd name="T5" fmla="*/ 4 h 12"/>
                <a:gd name="T6" fmla="*/ 16 w 65"/>
                <a:gd name="T7" fmla="*/ 8 h 12"/>
                <a:gd name="T8" fmla="*/ 24 w 65"/>
                <a:gd name="T9" fmla="*/ 8 h 12"/>
                <a:gd name="T10" fmla="*/ 29 w 65"/>
                <a:gd name="T11" fmla="*/ 8 h 12"/>
                <a:gd name="T12" fmla="*/ 37 w 65"/>
                <a:gd name="T13" fmla="*/ 12 h 12"/>
                <a:gd name="T14" fmla="*/ 41 w 65"/>
                <a:gd name="T15" fmla="*/ 12 h 12"/>
                <a:gd name="T16" fmla="*/ 49 w 65"/>
                <a:gd name="T17" fmla="*/ 8 h 12"/>
                <a:gd name="T18" fmla="*/ 53 w 65"/>
                <a:gd name="T19" fmla="*/ 8 h 12"/>
                <a:gd name="T20" fmla="*/ 61 w 65"/>
                <a:gd name="T21" fmla="*/ 8 h 12"/>
                <a:gd name="T22" fmla="*/ 65 w 65"/>
                <a:gd name="T23" fmla="*/ 4 h 12"/>
                <a:gd name="T24" fmla="*/ 65 w 65"/>
                <a:gd name="T25" fmla="*/ 4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2"/>
                <a:gd name="T41" fmla="*/ 65 w 65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2">
                  <a:moveTo>
                    <a:pt x="0" y="0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9" y="8"/>
                  </a:lnTo>
                  <a:lnTo>
                    <a:pt x="37" y="12"/>
                  </a:lnTo>
                  <a:lnTo>
                    <a:pt x="41" y="12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61" y="8"/>
                  </a:lnTo>
                  <a:lnTo>
                    <a:pt x="65" y="4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49" name="Line 49"/>
            <p:cNvSpPr>
              <a:spLocks noChangeShapeType="1"/>
            </p:cNvSpPr>
            <p:nvPr/>
          </p:nvSpPr>
          <p:spPr bwMode="auto">
            <a:xfrm flipV="1">
              <a:off x="4653" y="550"/>
              <a:ext cx="25" cy="16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0" name="Freeform 50"/>
            <p:cNvSpPr>
              <a:spLocks/>
            </p:cNvSpPr>
            <p:nvPr/>
          </p:nvSpPr>
          <p:spPr bwMode="auto">
            <a:xfrm>
              <a:off x="4662" y="492"/>
              <a:ext cx="102" cy="58"/>
            </a:xfrm>
            <a:custGeom>
              <a:avLst/>
              <a:gdLst>
                <a:gd name="T0" fmla="*/ 102 w 102"/>
                <a:gd name="T1" fmla="*/ 0 h 58"/>
                <a:gd name="T2" fmla="*/ 94 w 102"/>
                <a:gd name="T3" fmla="*/ 0 h 58"/>
                <a:gd name="T4" fmla="*/ 86 w 102"/>
                <a:gd name="T5" fmla="*/ 0 h 58"/>
                <a:gd name="T6" fmla="*/ 78 w 102"/>
                <a:gd name="T7" fmla="*/ 4 h 58"/>
                <a:gd name="T8" fmla="*/ 69 w 102"/>
                <a:gd name="T9" fmla="*/ 4 h 58"/>
                <a:gd name="T10" fmla="*/ 61 w 102"/>
                <a:gd name="T11" fmla="*/ 9 h 58"/>
                <a:gd name="T12" fmla="*/ 53 w 102"/>
                <a:gd name="T13" fmla="*/ 9 h 58"/>
                <a:gd name="T14" fmla="*/ 45 w 102"/>
                <a:gd name="T15" fmla="*/ 13 h 58"/>
                <a:gd name="T16" fmla="*/ 37 w 102"/>
                <a:gd name="T17" fmla="*/ 17 h 58"/>
                <a:gd name="T18" fmla="*/ 33 w 102"/>
                <a:gd name="T19" fmla="*/ 21 h 58"/>
                <a:gd name="T20" fmla="*/ 24 w 102"/>
                <a:gd name="T21" fmla="*/ 25 h 58"/>
                <a:gd name="T22" fmla="*/ 20 w 102"/>
                <a:gd name="T23" fmla="*/ 33 h 58"/>
                <a:gd name="T24" fmla="*/ 12 w 102"/>
                <a:gd name="T25" fmla="*/ 37 h 58"/>
                <a:gd name="T26" fmla="*/ 8 w 102"/>
                <a:gd name="T27" fmla="*/ 45 h 58"/>
                <a:gd name="T28" fmla="*/ 4 w 102"/>
                <a:gd name="T29" fmla="*/ 54 h 58"/>
                <a:gd name="T30" fmla="*/ 0 w 102"/>
                <a:gd name="T31" fmla="*/ 58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58"/>
                <a:gd name="T50" fmla="*/ 102 w 102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58">
                  <a:moveTo>
                    <a:pt x="102" y="0"/>
                  </a:moveTo>
                  <a:lnTo>
                    <a:pt x="94" y="0"/>
                  </a:lnTo>
                  <a:lnTo>
                    <a:pt x="86" y="0"/>
                  </a:lnTo>
                  <a:lnTo>
                    <a:pt x="78" y="4"/>
                  </a:lnTo>
                  <a:lnTo>
                    <a:pt x="69" y="4"/>
                  </a:lnTo>
                  <a:lnTo>
                    <a:pt x="61" y="9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4" y="25"/>
                  </a:lnTo>
                  <a:lnTo>
                    <a:pt x="20" y="33"/>
                  </a:lnTo>
                  <a:lnTo>
                    <a:pt x="12" y="37"/>
                  </a:lnTo>
                  <a:lnTo>
                    <a:pt x="8" y="45"/>
                  </a:lnTo>
                  <a:lnTo>
                    <a:pt x="4" y="54"/>
                  </a:lnTo>
                  <a:lnTo>
                    <a:pt x="0" y="58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1" name="Freeform 51"/>
            <p:cNvSpPr>
              <a:spLocks/>
            </p:cNvSpPr>
            <p:nvPr/>
          </p:nvSpPr>
          <p:spPr bwMode="auto">
            <a:xfrm>
              <a:off x="4736" y="505"/>
              <a:ext cx="53" cy="37"/>
            </a:xfrm>
            <a:custGeom>
              <a:avLst/>
              <a:gdLst>
                <a:gd name="T0" fmla="*/ 53 w 53"/>
                <a:gd name="T1" fmla="*/ 37 h 37"/>
                <a:gd name="T2" fmla="*/ 49 w 53"/>
                <a:gd name="T3" fmla="*/ 28 h 37"/>
                <a:gd name="T4" fmla="*/ 45 w 53"/>
                <a:gd name="T5" fmla="*/ 24 h 37"/>
                <a:gd name="T6" fmla="*/ 41 w 53"/>
                <a:gd name="T7" fmla="*/ 16 h 37"/>
                <a:gd name="T8" fmla="*/ 32 w 53"/>
                <a:gd name="T9" fmla="*/ 12 h 37"/>
                <a:gd name="T10" fmla="*/ 28 w 53"/>
                <a:gd name="T11" fmla="*/ 12 h 37"/>
                <a:gd name="T12" fmla="*/ 20 w 53"/>
                <a:gd name="T13" fmla="*/ 8 h 37"/>
                <a:gd name="T14" fmla="*/ 16 w 53"/>
                <a:gd name="T15" fmla="*/ 4 h 37"/>
                <a:gd name="T16" fmla="*/ 8 w 53"/>
                <a:gd name="T17" fmla="*/ 0 h 37"/>
                <a:gd name="T18" fmla="*/ 0 w 53"/>
                <a:gd name="T19" fmla="*/ 0 h 37"/>
                <a:gd name="T20" fmla="*/ 0 w 53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37"/>
                <a:gd name="T35" fmla="*/ 53 w 53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37">
                  <a:moveTo>
                    <a:pt x="53" y="37"/>
                  </a:moveTo>
                  <a:lnTo>
                    <a:pt x="49" y="28"/>
                  </a:lnTo>
                  <a:lnTo>
                    <a:pt x="45" y="24"/>
                  </a:lnTo>
                  <a:lnTo>
                    <a:pt x="41" y="16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2" name="Freeform 52"/>
            <p:cNvSpPr>
              <a:spLocks/>
            </p:cNvSpPr>
            <p:nvPr/>
          </p:nvSpPr>
          <p:spPr bwMode="auto">
            <a:xfrm>
              <a:off x="4674" y="517"/>
              <a:ext cx="111" cy="37"/>
            </a:xfrm>
            <a:custGeom>
              <a:avLst/>
              <a:gdLst>
                <a:gd name="T0" fmla="*/ 111 w 111"/>
                <a:gd name="T1" fmla="*/ 20 h 37"/>
                <a:gd name="T2" fmla="*/ 107 w 111"/>
                <a:gd name="T3" fmla="*/ 16 h 37"/>
                <a:gd name="T4" fmla="*/ 98 w 111"/>
                <a:gd name="T5" fmla="*/ 12 h 37"/>
                <a:gd name="T6" fmla="*/ 94 w 111"/>
                <a:gd name="T7" fmla="*/ 12 h 37"/>
                <a:gd name="T8" fmla="*/ 86 w 111"/>
                <a:gd name="T9" fmla="*/ 12 h 37"/>
                <a:gd name="T10" fmla="*/ 78 w 111"/>
                <a:gd name="T11" fmla="*/ 12 h 37"/>
                <a:gd name="T12" fmla="*/ 78 w 111"/>
                <a:gd name="T13" fmla="*/ 12 h 37"/>
                <a:gd name="T14" fmla="*/ 78 w 111"/>
                <a:gd name="T15" fmla="*/ 12 h 37"/>
                <a:gd name="T16" fmla="*/ 78 w 111"/>
                <a:gd name="T17" fmla="*/ 16 h 37"/>
                <a:gd name="T18" fmla="*/ 74 w 111"/>
                <a:gd name="T19" fmla="*/ 20 h 37"/>
                <a:gd name="T20" fmla="*/ 74 w 111"/>
                <a:gd name="T21" fmla="*/ 25 h 37"/>
                <a:gd name="T22" fmla="*/ 70 w 111"/>
                <a:gd name="T23" fmla="*/ 29 h 37"/>
                <a:gd name="T24" fmla="*/ 66 w 111"/>
                <a:gd name="T25" fmla="*/ 29 h 37"/>
                <a:gd name="T26" fmla="*/ 66 w 111"/>
                <a:gd name="T27" fmla="*/ 33 h 37"/>
                <a:gd name="T28" fmla="*/ 62 w 111"/>
                <a:gd name="T29" fmla="*/ 33 h 37"/>
                <a:gd name="T30" fmla="*/ 57 w 111"/>
                <a:gd name="T31" fmla="*/ 37 h 37"/>
                <a:gd name="T32" fmla="*/ 53 w 111"/>
                <a:gd name="T33" fmla="*/ 37 h 37"/>
                <a:gd name="T34" fmla="*/ 49 w 111"/>
                <a:gd name="T35" fmla="*/ 37 h 37"/>
                <a:gd name="T36" fmla="*/ 45 w 111"/>
                <a:gd name="T37" fmla="*/ 37 h 37"/>
                <a:gd name="T38" fmla="*/ 41 w 111"/>
                <a:gd name="T39" fmla="*/ 33 h 37"/>
                <a:gd name="T40" fmla="*/ 37 w 111"/>
                <a:gd name="T41" fmla="*/ 33 h 37"/>
                <a:gd name="T42" fmla="*/ 33 w 111"/>
                <a:gd name="T43" fmla="*/ 29 h 37"/>
                <a:gd name="T44" fmla="*/ 33 w 111"/>
                <a:gd name="T45" fmla="*/ 29 h 37"/>
                <a:gd name="T46" fmla="*/ 29 w 111"/>
                <a:gd name="T47" fmla="*/ 25 h 37"/>
                <a:gd name="T48" fmla="*/ 29 w 111"/>
                <a:gd name="T49" fmla="*/ 20 h 37"/>
                <a:gd name="T50" fmla="*/ 21 w 111"/>
                <a:gd name="T51" fmla="*/ 20 h 37"/>
                <a:gd name="T52" fmla="*/ 12 w 111"/>
                <a:gd name="T53" fmla="*/ 25 h 37"/>
                <a:gd name="T54" fmla="*/ 4 w 111"/>
                <a:gd name="T55" fmla="*/ 29 h 37"/>
                <a:gd name="T56" fmla="*/ 0 w 111"/>
                <a:gd name="T57" fmla="*/ 29 h 37"/>
                <a:gd name="T58" fmla="*/ 0 w 111"/>
                <a:gd name="T59" fmla="*/ 29 h 37"/>
                <a:gd name="T60" fmla="*/ 4 w 111"/>
                <a:gd name="T61" fmla="*/ 25 h 37"/>
                <a:gd name="T62" fmla="*/ 8 w 111"/>
                <a:gd name="T63" fmla="*/ 20 h 37"/>
                <a:gd name="T64" fmla="*/ 16 w 111"/>
                <a:gd name="T65" fmla="*/ 16 h 37"/>
                <a:gd name="T66" fmla="*/ 21 w 111"/>
                <a:gd name="T67" fmla="*/ 12 h 37"/>
                <a:gd name="T68" fmla="*/ 25 w 111"/>
                <a:gd name="T69" fmla="*/ 8 h 37"/>
                <a:gd name="T70" fmla="*/ 33 w 111"/>
                <a:gd name="T71" fmla="*/ 4 h 37"/>
                <a:gd name="T72" fmla="*/ 41 w 111"/>
                <a:gd name="T73" fmla="*/ 4 h 37"/>
                <a:gd name="T74" fmla="*/ 45 w 111"/>
                <a:gd name="T75" fmla="*/ 0 h 37"/>
                <a:gd name="T76" fmla="*/ 53 w 111"/>
                <a:gd name="T77" fmla="*/ 0 h 37"/>
                <a:gd name="T78" fmla="*/ 62 w 111"/>
                <a:gd name="T79" fmla="*/ 0 h 37"/>
                <a:gd name="T80" fmla="*/ 70 w 111"/>
                <a:gd name="T81" fmla="*/ 0 h 37"/>
                <a:gd name="T82" fmla="*/ 74 w 111"/>
                <a:gd name="T83" fmla="*/ 0 h 37"/>
                <a:gd name="T84" fmla="*/ 82 w 111"/>
                <a:gd name="T85" fmla="*/ 4 h 37"/>
                <a:gd name="T86" fmla="*/ 90 w 111"/>
                <a:gd name="T87" fmla="*/ 4 h 37"/>
                <a:gd name="T88" fmla="*/ 94 w 111"/>
                <a:gd name="T89" fmla="*/ 8 h 37"/>
                <a:gd name="T90" fmla="*/ 103 w 111"/>
                <a:gd name="T91" fmla="*/ 12 h 37"/>
                <a:gd name="T92" fmla="*/ 107 w 111"/>
                <a:gd name="T93" fmla="*/ 16 h 37"/>
                <a:gd name="T94" fmla="*/ 111 w 111"/>
                <a:gd name="T95" fmla="*/ 20 h 37"/>
                <a:gd name="T96" fmla="*/ 111 w 111"/>
                <a:gd name="T97" fmla="*/ 20 h 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37"/>
                <a:gd name="T149" fmla="*/ 111 w 111"/>
                <a:gd name="T150" fmla="*/ 37 h 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37">
                  <a:moveTo>
                    <a:pt x="111" y="20"/>
                  </a:moveTo>
                  <a:lnTo>
                    <a:pt x="107" y="16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86" y="12"/>
                  </a:lnTo>
                  <a:lnTo>
                    <a:pt x="78" y="12"/>
                  </a:lnTo>
                  <a:lnTo>
                    <a:pt x="78" y="16"/>
                  </a:lnTo>
                  <a:lnTo>
                    <a:pt x="74" y="20"/>
                  </a:lnTo>
                  <a:lnTo>
                    <a:pt x="74" y="25"/>
                  </a:lnTo>
                  <a:lnTo>
                    <a:pt x="70" y="29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2" y="33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9" y="20"/>
                  </a:lnTo>
                  <a:lnTo>
                    <a:pt x="21" y="20"/>
                  </a:lnTo>
                  <a:lnTo>
                    <a:pt x="12" y="25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82" y="4"/>
                  </a:lnTo>
                  <a:lnTo>
                    <a:pt x="90" y="4"/>
                  </a:lnTo>
                  <a:lnTo>
                    <a:pt x="94" y="8"/>
                  </a:lnTo>
                  <a:lnTo>
                    <a:pt x="103" y="12"/>
                  </a:lnTo>
                  <a:lnTo>
                    <a:pt x="107" y="16"/>
                  </a:lnTo>
                  <a:lnTo>
                    <a:pt x="11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3" name="Freeform 53"/>
            <p:cNvSpPr>
              <a:spLocks/>
            </p:cNvSpPr>
            <p:nvPr/>
          </p:nvSpPr>
          <p:spPr bwMode="auto">
            <a:xfrm>
              <a:off x="4674" y="517"/>
              <a:ext cx="111" cy="37"/>
            </a:xfrm>
            <a:custGeom>
              <a:avLst/>
              <a:gdLst>
                <a:gd name="T0" fmla="*/ 111 w 111"/>
                <a:gd name="T1" fmla="*/ 20 h 37"/>
                <a:gd name="T2" fmla="*/ 107 w 111"/>
                <a:gd name="T3" fmla="*/ 16 h 37"/>
                <a:gd name="T4" fmla="*/ 98 w 111"/>
                <a:gd name="T5" fmla="*/ 12 h 37"/>
                <a:gd name="T6" fmla="*/ 94 w 111"/>
                <a:gd name="T7" fmla="*/ 12 h 37"/>
                <a:gd name="T8" fmla="*/ 86 w 111"/>
                <a:gd name="T9" fmla="*/ 12 h 37"/>
                <a:gd name="T10" fmla="*/ 78 w 111"/>
                <a:gd name="T11" fmla="*/ 12 h 37"/>
                <a:gd name="T12" fmla="*/ 78 w 111"/>
                <a:gd name="T13" fmla="*/ 12 h 37"/>
                <a:gd name="T14" fmla="*/ 78 w 111"/>
                <a:gd name="T15" fmla="*/ 12 h 37"/>
                <a:gd name="T16" fmla="*/ 78 w 111"/>
                <a:gd name="T17" fmla="*/ 16 h 37"/>
                <a:gd name="T18" fmla="*/ 74 w 111"/>
                <a:gd name="T19" fmla="*/ 20 h 37"/>
                <a:gd name="T20" fmla="*/ 74 w 111"/>
                <a:gd name="T21" fmla="*/ 25 h 37"/>
                <a:gd name="T22" fmla="*/ 70 w 111"/>
                <a:gd name="T23" fmla="*/ 29 h 37"/>
                <a:gd name="T24" fmla="*/ 66 w 111"/>
                <a:gd name="T25" fmla="*/ 29 h 37"/>
                <a:gd name="T26" fmla="*/ 66 w 111"/>
                <a:gd name="T27" fmla="*/ 33 h 37"/>
                <a:gd name="T28" fmla="*/ 62 w 111"/>
                <a:gd name="T29" fmla="*/ 33 h 37"/>
                <a:gd name="T30" fmla="*/ 57 w 111"/>
                <a:gd name="T31" fmla="*/ 37 h 37"/>
                <a:gd name="T32" fmla="*/ 53 w 111"/>
                <a:gd name="T33" fmla="*/ 37 h 37"/>
                <a:gd name="T34" fmla="*/ 49 w 111"/>
                <a:gd name="T35" fmla="*/ 37 h 37"/>
                <a:gd name="T36" fmla="*/ 45 w 111"/>
                <a:gd name="T37" fmla="*/ 37 h 37"/>
                <a:gd name="T38" fmla="*/ 41 w 111"/>
                <a:gd name="T39" fmla="*/ 33 h 37"/>
                <a:gd name="T40" fmla="*/ 37 w 111"/>
                <a:gd name="T41" fmla="*/ 33 h 37"/>
                <a:gd name="T42" fmla="*/ 33 w 111"/>
                <a:gd name="T43" fmla="*/ 29 h 37"/>
                <a:gd name="T44" fmla="*/ 33 w 111"/>
                <a:gd name="T45" fmla="*/ 29 h 37"/>
                <a:gd name="T46" fmla="*/ 29 w 111"/>
                <a:gd name="T47" fmla="*/ 25 h 37"/>
                <a:gd name="T48" fmla="*/ 29 w 111"/>
                <a:gd name="T49" fmla="*/ 20 h 37"/>
                <a:gd name="T50" fmla="*/ 21 w 111"/>
                <a:gd name="T51" fmla="*/ 20 h 37"/>
                <a:gd name="T52" fmla="*/ 12 w 111"/>
                <a:gd name="T53" fmla="*/ 25 h 37"/>
                <a:gd name="T54" fmla="*/ 4 w 111"/>
                <a:gd name="T55" fmla="*/ 29 h 37"/>
                <a:gd name="T56" fmla="*/ 0 w 111"/>
                <a:gd name="T57" fmla="*/ 29 h 37"/>
                <a:gd name="T58" fmla="*/ 0 w 111"/>
                <a:gd name="T59" fmla="*/ 29 h 37"/>
                <a:gd name="T60" fmla="*/ 4 w 111"/>
                <a:gd name="T61" fmla="*/ 25 h 37"/>
                <a:gd name="T62" fmla="*/ 8 w 111"/>
                <a:gd name="T63" fmla="*/ 20 h 37"/>
                <a:gd name="T64" fmla="*/ 16 w 111"/>
                <a:gd name="T65" fmla="*/ 16 h 37"/>
                <a:gd name="T66" fmla="*/ 21 w 111"/>
                <a:gd name="T67" fmla="*/ 12 h 37"/>
                <a:gd name="T68" fmla="*/ 25 w 111"/>
                <a:gd name="T69" fmla="*/ 8 h 37"/>
                <a:gd name="T70" fmla="*/ 33 w 111"/>
                <a:gd name="T71" fmla="*/ 4 h 37"/>
                <a:gd name="T72" fmla="*/ 41 w 111"/>
                <a:gd name="T73" fmla="*/ 4 h 37"/>
                <a:gd name="T74" fmla="*/ 45 w 111"/>
                <a:gd name="T75" fmla="*/ 0 h 37"/>
                <a:gd name="T76" fmla="*/ 53 w 111"/>
                <a:gd name="T77" fmla="*/ 0 h 37"/>
                <a:gd name="T78" fmla="*/ 62 w 111"/>
                <a:gd name="T79" fmla="*/ 0 h 37"/>
                <a:gd name="T80" fmla="*/ 70 w 111"/>
                <a:gd name="T81" fmla="*/ 0 h 37"/>
                <a:gd name="T82" fmla="*/ 74 w 111"/>
                <a:gd name="T83" fmla="*/ 0 h 37"/>
                <a:gd name="T84" fmla="*/ 82 w 111"/>
                <a:gd name="T85" fmla="*/ 4 h 37"/>
                <a:gd name="T86" fmla="*/ 90 w 111"/>
                <a:gd name="T87" fmla="*/ 4 h 37"/>
                <a:gd name="T88" fmla="*/ 94 w 111"/>
                <a:gd name="T89" fmla="*/ 8 h 37"/>
                <a:gd name="T90" fmla="*/ 103 w 111"/>
                <a:gd name="T91" fmla="*/ 12 h 37"/>
                <a:gd name="T92" fmla="*/ 107 w 111"/>
                <a:gd name="T93" fmla="*/ 16 h 37"/>
                <a:gd name="T94" fmla="*/ 111 w 111"/>
                <a:gd name="T95" fmla="*/ 20 h 37"/>
                <a:gd name="T96" fmla="*/ 111 w 111"/>
                <a:gd name="T97" fmla="*/ 20 h 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37"/>
                <a:gd name="T149" fmla="*/ 111 w 111"/>
                <a:gd name="T150" fmla="*/ 37 h 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37">
                  <a:moveTo>
                    <a:pt x="111" y="20"/>
                  </a:moveTo>
                  <a:lnTo>
                    <a:pt x="107" y="16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86" y="12"/>
                  </a:lnTo>
                  <a:lnTo>
                    <a:pt x="78" y="12"/>
                  </a:lnTo>
                  <a:lnTo>
                    <a:pt x="78" y="16"/>
                  </a:lnTo>
                  <a:lnTo>
                    <a:pt x="74" y="20"/>
                  </a:lnTo>
                  <a:lnTo>
                    <a:pt x="74" y="25"/>
                  </a:lnTo>
                  <a:lnTo>
                    <a:pt x="70" y="29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2" y="33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9" y="20"/>
                  </a:lnTo>
                  <a:lnTo>
                    <a:pt x="21" y="20"/>
                  </a:lnTo>
                  <a:lnTo>
                    <a:pt x="12" y="25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82" y="4"/>
                  </a:lnTo>
                  <a:lnTo>
                    <a:pt x="90" y="4"/>
                  </a:lnTo>
                  <a:lnTo>
                    <a:pt x="94" y="8"/>
                  </a:lnTo>
                  <a:lnTo>
                    <a:pt x="103" y="12"/>
                  </a:lnTo>
                  <a:lnTo>
                    <a:pt x="107" y="16"/>
                  </a:lnTo>
                  <a:lnTo>
                    <a:pt x="111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4" name="Freeform 54"/>
            <p:cNvSpPr>
              <a:spLocks/>
            </p:cNvSpPr>
            <p:nvPr/>
          </p:nvSpPr>
          <p:spPr bwMode="auto">
            <a:xfrm>
              <a:off x="4719" y="529"/>
              <a:ext cx="17" cy="13"/>
            </a:xfrm>
            <a:custGeom>
              <a:avLst/>
              <a:gdLst>
                <a:gd name="T0" fmla="*/ 17 w 17"/>
                <a:gd name="T1" fmla="*/ 4 h 13"/>
                <a:gd name="T2" fmla="*/ 17 w 17"/>
                <a:gd name="T3" fmla="*/ 4 h 13"/>
                <a:gd name="T4" fmla="*/ 12 w 17"/>
                <a:gd name="T5" fmla="*/ 4 h 13"/>
                <a:gd name="T6" fmla="*/ 12 w 17"/>
                <a:gd name="T7" fmla="*/ 0 h 13"/>
                <a:gd name="T8" fmla="*/ 12 w 17"/>
                <a:gd name="T9" fmla="*/ 0 h 13"/>
                <a:gd name="T10" fmla="*/ 12 w 17"/>
                <a:gd name="T11" fmla="*/ 0 h 13"/>
                <a:gd name="T12" fmla="*/ 12 w 17"/>
                <a:gd name="T13" fmla="*/ 0 h 13"/>
                <a:gd name="T14" fmla="*/ 8 w 17"/>
                <a:gd name="T15" fmla="*/ 0 h 13"/>
                <a:gd name="T16" fmla="*/ 8 w 17"/>
                <a:gd name="T17" fmla="*/ 0 h 13"/>
                <a:gd name="T18" fmla="*/ 8 w 17"/>
                <a:gd name="T19" fmla="*/ 0 h 13"/>
                <a:gd name="T20" fmla="*/ 4 w 17"/>
                <a:gd name="T21" fmla="*/ 0 h 13"/>
                <a:gd name="T22" fmla="*/ 4 w 17"/>
                <a:gd name="T23" fmla="*/ 0 h 13"/>
                <a:gd name="T24" fmla="*/ 4 w 17"/>
                <a:gd name="T25" fmla="*/ 0 h 13"/>
                <a:gd name="T26" fmla="*/ 4 w 17"/>
                <a:gd name="T27" fmla="*/ 0 h 13"/>
                <a:gd name="T28" fmla="*/ 4 w 17"/>
                <a:gd name="T29" fmla="*/ 4 h 13"/>
                <a:gd name="T30" fmla="*/ 4 w 17"/>
                <a:gd name="T31" fmla="*/ 4 h 13"/>
                <a:gd name="T32" fmla="*/ 0 w 17"/>
                <a:gd name="T33" fmla="*/ 4 h 13"/>
                <a:gd name="T34" fmla="*/ 4 w 17"/>
                <a:gd name="T35" fmla="*/ 8 h 13"/>
                <a:gd name="T36" fmla="*/ 4 w 17"/>
                <a:gd name="T37" fmla="*/ 8 h 13"/>
                <a:gd name="T38" fmla="*/ 4 w 17"/>
                <a:gd name="T39" fmla="*/ 8 h 13"/>
                <a:gd name="T40" fmla="*/ 4 w 17"/>
                <a:gd name="T41" fmla="*/ 8 h 13"/>
                <a:gd name="T42" fmla="*/ 4 w 17"/>
                <a:gd name="T43" fmla="*/ 13 h 13"/>
                <a:gd name="T44" fmla="*/ 4 w 17"/>
                <a:gd name="T45" fmla="*/ 13 h 13"/>
                <a:gd name="T46" fmla="*/ 8 w 17"/>
                <a:gd name="T47" fmla="*/ 13 h 13"/>
                <a:gd name="T48" fmla="*/ 8 w 17"/>
                <a:gd name="T49" fmla="*/ 13 h 13"/>
                <a:gd name="T50" fmla="*/ 8 w 17"/>
                <a:gd name="T51" fmla="*/ 13 h 13"/>
                <a:gd name="T52" fmla="*/ 12 w 17"/>
                <a:gd name="T53" fmla="*/ 13 h 13"/>
                <a:gd name="T54" fmla="*/ 12 w 17"/>
                <a:gd name="T55" fmla="*/ 13 h 13"/>
                <a:gd name="T56" fmla="*/ 12 w 17"/>
                <a:gd name="T57" fmla="*/ 8 h 13"/>
                <a:gd name="T58" fmla="*/ 12 w 17"/>
                <a:gd name="T59" fmla="*/ 8 h 13"/>
                <a:gd name="T60" fmla="*/ 12 w 17"/>
                <a:gd name="T61" fmla="*/ 8 h 13"/>
                <a:gd name="T62" fmla="*/ 17 w 17"/>
                <a:gd name="T63" fmla="*/ 8 h 13"/>
                <a:gd name="T64" fmla="*/ 17 w 17"/>
                <a:gd name="T65" fmla="*/ 4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3"/>
                <a:gd name="T101" fmla="*/ 17 w 17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3">
                  <a:moveTo>
                    <a:pt x="17" y="4"/>
                  </a:moveTo>
                  <a:lnTo>
                    <a:pt x="17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5" name="Freeform 55"/>
            <p:cNvSpPr>
              <a:spLocks/>
            </p:cNvSpPr>
            <p:nvPr/>
          </p:nvSpPr>
          <p:spPr bwMode="auto">
            <a:xfrm>
              <a:off x="4719" y="529"/>
              <a:ext cx="17" cy="13"/>
            </a:xfrm>
            <a:custGeom>
              <a:avLst/>
              <a:gdLst>
                <a:gd name="T0" fmla="*/ 17 w 17"/>
                <a:gd name="T1" fmla="*/ 4 h 13"/>
                <a:gd name="T2" fmla="*/ 17 w 17"/>
                <a:gd name="T3" fmla="*/ 4 h 13"/>
                <a:gd name="T4" fmla="*/ 17 w 17"/>
                <a:gd name="T5" fmla="*/ 4 h 13"/>
                <a:gd name="T6" fmla="*/ 12 w 17"/>
                <a:gd name="T7" fmla="*/ 4 h 13"/>
                <a:gd name="T8" fmla="*/ 12 w 17"/>
                <a:gd name="T9" fmla="*/ 0 h 13"/>
                <a:gd name="T10" fmla="*/ 12 w 17"/>
                <a:gd name="T11" fmla="*/ 0 h 13"/>
                <a:gd name="T12" fmla="*/ 12 w 17"/>
                <a:gd name="T13" fmla="*/ 0 h 13"/>
                <a:gd name="T14" fmla="*/ 12 w 17"/>
                <a:gd name="T15" fmla="*/ 0 h 13"/>
                <a:gd name="T16" fmla="*/ 8 w 17"/>
                <a:gd name="T17" fmla="*/ 0 h 13"/>
                <a:gd name="T18" fmla="*/ 8 w 17"/>
                <a:gd name="T19" fmla="*/ 0 h 13"/>
                <a:gd name="T20" fmla="*/ 8 w 17"/>
                <a:gd name="T21" fmla="*/ 0 h 13"/>
                <a:gd name="T22" fmla="*/ 8 w 17"/>
                <a:gd name="T23" fmla="*/ 0 h 13"/>
                <a:gd name="T24" fmla="*/ 4 w 17"/>
                <a:gd name="T25" fmla="*/ 0 h 13"/>
                <a:gd name="T26" fmla="*/ 4 w 17"/>
                <a:gd name="T27" fmla="*/ 0 h 13"/>
                <a:gd name="T28" fmla="*/ 4 w 17"/>
                <a:gd name="T29" fmla="*/ 0 h 13"/>
                <a:gd name="T30" fmla="*/ 4 w 17"/>
                <a:gd name="T31" fmla="*/ 0 h 13"/>
                <a:gd name="T32" fmla="*/ 4 w 17"/>
                <a:gd name="T33" fmla="*/ 4 h 13"/>
                <a:gd name="T34" fmla="*/ 4 w 17"/>
                <a:gd name="T35" fmla="*/ 4 h 13"/>
                <a:gd name="T36" fmla="*/ 0 w 17"/>
                <a:gd name="T37" fmla="*/ 4 h 13"/>
                <a:gd name="T38" fmla="*/ 0 w 17"/>
                <a:gd name="T39" fmla="*/ 4 h 13"/>
                <a:gd name="T40" fmla="*/ 4 w 17"/>
                <a:gd name="T41" fmla="*/ 8 h 13"/>
                <a:gd name="T42" fmla="*/ 4 w 17"/>
                <a:gd name="T43" fmla="*/ 8 h 13"/>
                <a:gd name="T44" fmla="*/ 4 w 17"/>
                <a:gd name="T45" fmla="*/ 8 h 13"/>
                <a:gd name="T46" fmla="*/ 4 w 17"/>
                <a:gd name="T47" fmla="*/ 8 h 13"/>
                <a:gd name="T48" fmla="*/ 4 w 17"/>
                <a:gd name="T49" fmla="*/ 13 h 13"/>
                <a:gd name="T50" fmla="*/ 4 w 17"/>
                <a:gd name="T51" fmla="*/ 13 h 13"/>
                <a:gd name="T52" fmla="*/ 8 w 17"/>
                <a:gd name="T53" fmla="*/ 13 h 13"/>
                <a:gd name="T54" fmla="*/ 8 w 17"/>
                <a:gd name="T55" fmla="*/ 13 h 13"/>
                <a:gd name="T56" fmla="*/ 8 w 17"/>
                <a:gd name="T57" fmla="*/ 13 h 13"/>
                <a:gd name="T58" fmla="*/ 8 w 17"/>
                <a:gd name="T59" fmla="*/ 13 h 13"/>
                <a:gd name="T60" fmla="*/ 12 w 17"/>
                <a:gd name="T61" fmla="*/ 13 h 13"/>
                <a:gd name="T62" fmla="*/ 12 w 17"/>
                <a:gd name="T63" fmla="*/ 13 h 13"/>
                <a:gd name="T64" fmla="*/ 12 w 17"/>
                <a:gd name="T65" fmla="*/ 8 h 13"/>
                <a:gd name="T66" fmla="*/ 12 w 17"/>
                <a:gd name="T67" fmla="*/ 8 h 13"/>
                <a:gd name="T68" fmla="*/ 12 w 17"/>
                <a:gd name="T69" fmla="*/ 8 h 13"/>
                <a:gd name="T70" fmla="*/ 17 w 17"/>
                <a:gd name="T71" fmla="*/ 8 h 13"/>
                <a:gd name="T72" fmla="*/ 17 w 17"/>
                <a:gd name="T73" fmla="*/ 4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13"/>
                <a:gd name="T113" fmla="*/ 17 w 17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13">
                  <a:moveTo>
                    <a:pt x="17" y="4"/>
                  </a:moveTo>
                  <a:lnTo>
                    <a:pt x="17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17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6" name="Freeform 56"/>
            <p:cNvSpPr>
              <a:spLocks/>
            </p:cNvSpPr>
            <p:nvPr/>
          </p:nvSpPr>
          <p:spPr bwMode="auto">
            <a:xfrm>
              <a:off x="4666" y="451"/>
              <a:ext cx="143" cy="41"/>
            </a:xfrm>
            <a:custGeom>
              <a:avLst/>
              <a:gdLst>
                <a:gd name="T0" fmla="*/ 139 w 143"/>
                <a:gd name="T1" fmla="*/ 41 h 41"/>
                <a:gd name="T2" fmla="*/ 127 w 143"/>
                <a:gd name="T3" fmla="*/ 37 h 41"/>
                <a:gd name="T4" fmla="*/ 115 w 143"/>
                <a:gd name="T5" fmla="*/ 29 h 41"/>
                <a:gd name="T6" fmla="*/ 102 w 143"/>
                <a:gd name="T7" fmla="*/ 25 h 41"/>
                <a:gd name="T8" fmla="*/ 98 w 143"/>
                <a:gd name="T9" fmla="*/ 25 h 41"/>
                <a:gd name="T10" fmla="*/ 98 w 143"/>
                <a:gd name="T11" fmla="*/ 25 h 41"/>
                <a:gd name="T12" fmla="*/ 90 w 143"/>
                <a:gd name="T13" fmla="*/ 21 h 41"/>
                <a:gd name="T14" fmla="*/ 82 w 143"/>
                <a:gd name="T15" fmla="*/ 21 h 41"/>
                <a:gd name="T16" fmla="*/ 74 w 143"/>
                <a:gd name="T17" fmla="*/ 21 h 41"/>
                <a:gd name="T18" fmla="*/ 65 w 143"/>
                <a:gd name="T19" fmla="*/ 21 h 41"/>
                <a:gd name="T20" fmla="*/ 57 w 143"/>
                <a:gd name="T21" fmla="*/ 25 h 41"/>
                <a:gd name="T22" fmla="*/ 49 w 143"/>
                <a:gd name="T23" fmla="*/ 25 h 41"/>
                <a:gd name="T24" fmla="*/ 41 w 143"/>
                <a:gd name="T25" fmla="*/ 29 h 41"/>
                <a:gd name="T26" fmla="*/ 33 w 143"/>
                <a:gd name="T27" fmla="*/ 29 h 41"/>
                <a:gd name="T28" fmla="*/ 24 w 143"/>
                <a:gd name="T29" fmla="*/ 33 h 41"/>
                <a:gd name="T30" fmla="*/ 20 w 143"/>
                <a:gd name="T31" fmla="*/ 41 h 41"/>
                <a:gd name="T32" fmla="*/ 20 w 143"/>
                <a:gd name="T33" fmla="*/ 41 h 41"/>
                <a:gd name="T34" fmla="*/ 20 w 143"/>
                <a:gd name="T35" fmla="*/ 37 h 41"/>
                <a:gd name="T36" fmla="*/ 24 w 143"/>
                <a:gd name="T37" fmla="*/ 29 h 41"/>
                <a:gd name="T38" fmla="*/ 29 w 143"/>
                <a:gd name="T39" fmla="*/ 25 h 41"/>
                <a:gd name="T40" fmla="*/ 33 w 143"/>
                <a:gd name="T41" fmla="*/ 21 h 41"/>
                <a:gd name="T42" fmla="*/ 41 w 143"/>
                <a:gd name="T43" fmla="*/ 17 h 41"/>
                <a:gd name="T44" fmla="*/ 45 w 143"/>
                <a:gd name="T45" fmla="*/ 13 h 41"/>
                <a:gd name="T46" fmla="*/ 53 w 143"/>
                <a:gd name="T47" fmla="*/ 8 h 41"/>
                <a:gd name="T48" fmla="*/ 53 w 143"/>
                <a:gd name="T49" fmla="*/ 8 h 41"/>
                <a:gd name="T50" fmla="*/ 41 w 143"/>
                <a:gd name="T51" fmla="*/ 13 h 41"/>
                <a:gd name="T52" fmla="*/ 29 w 143"/>
                <a:gd name="T53" fmla="*/ 17 h 41"/>
                <a:gd name="T54" fmla="*/ 20 w 143"/>
                <a:gd name="T55" fmla="*/ 21 h 41"/>
                <a:gd name="T56" fmla="*/ 8 w 143"/>
                <a:gd name="T57" fmla="*/ 29 h 41"/>
                <a:gd name="T58" fmla="*/ 0 w 143"/>
                <a:gd name="T59" fmla="*/ 33 h 41"/>
                <a:gd name="T60" fmla="*/ 0 w 143"/>
                <a:gd name="T61" fmla="*/ 33 h 41"/>
                <a:gd name="T62" fmla="*/ 0 w 143"/>
                <a:gd name="T63" fmla="*/ 33 h 41"/>
                <a:gd name="T64" fmla="*/ 4 w 143"/>
                <a:gd name="T65" fmla="*/ 29 h 41"/>
                <a:gd name="T66" fmla="*/ 8 w 143"/>
                <a:gd name="T67" fmla="*/ 25 h 41"/>
                <a:gd name="T68" fmla="*/ 16 w 143"/>
                <a:gd name="T69" fmla="*/ 17 h 41"/>
                <a:gd name="T70" fmla="*/ 20 w 143"/>
                <a:gd name="T71" fmla="*/ 13 h 41"/>
                <a:gd name="T72" fmla="*/ 29 w 143"/>
                <a:gd name="T73" fmla="*/ 8 h 41"/>
                <a:gd name="T74" fmla="*/ 33 w 143"/>
                <a:gd name="T75" fmla="*/ 4 h 41"/>
                <a:gd name="T76" fmla="*/ 41 w 143"/>
                <a:gd name="T77" fmla="*/ 4 h 41"/>
                <a:gd name="T78" fmla="*/ 49 w 143"/>
                <a:gd name="T79" fmla="*/ 0 h 41"/>
                <a:gd name="T80" fmla="*/ 57 w 143"/>
                <a:gd name="T81" fmla="*/ 0 h 41"/>
                <a:gd name="T82" fmla="*/ 65 w 143"/>
                <a:gd name="T83" fmla="*/ 0 h 41"/>
                <a:gd name="T84" fmla="*/ 74 w 143"/>
                <a:gd name="T85" fmla="*/ 0 h 41"/>
                <a:gd name="T86" fmla="*/ 82 w 143"/>
                <a:gd name="T87" fmla="*/ 0 h 41"/>
                <a:gd name="T88" fmla="*/ 90 w 143"/>
                <a:gd name="T89" fmla="*/ 0 h 41"/>
                <a:gd name="T90" fmla="*/ 90 w 143"/>
                <a:gd name="T91" fmla="*/ 0 h 41"/>
                <a:gd name="T92" fmla="*/ 90 w 143"/>
                <a:gd name="T93" fmla="*/ 0 h 41"/>
                <a:gd name="T94" fmla="*/ 98 w 143"/>
                <a:gd name="T95" fmla="*/ 0 h 41"/>
                <a:gd name="T96" fmla="*/ 102 w 143"/>
                <a:gd name="T97" fmla="*/ 4 h 41"/>
                <a:gd name="T98" fmla="*/ 111 w 143"/>
                <a:gd name="T99" fmla="*/ 8 h 41"/>
                <a:gd name="T100" fmla="*/ 115 w 143"/>
                <a:gd name="T101" fmla="*/ 13 h 41"/>
                <a:gd name="T102" fmla="*/ 123 w 143"/>
                <a:gd name="T103" fmla="*/ 17 h 41"/>
                <a:gd name="T104" fmla="*/ 127 w 143"/>
                <a:gd name="T105" fmla="*/ 21 h 41"/>
                <a:gd name="T106" fmla="*/ 131 w 143"/>
                <a:gd name="T107" fmla="*/ 25 h 41"/>
                <a:gd name="T108" fmla="*/ 135 w 143"/>
                <a:gd name="T109" fmla="*/ 29 h 41"/>
                <a:gd name="T110" fmla="*/ 139 w 143"/>
                <a:gd name="T111" fmla="*/ 37 h 41"/>
                <a:gd name="T112" fmla="*/ 143 w 143"/>
                <a:gd name="T113" fmla="*/ 41 h 41"/>
                <a:gd name="T114" fmla="*/ 139 w 143"/>
                <a:gd name="T115" fmla="*/ 41 h 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"/>
                <a:gd name="T175" fmla="*/ 0 h 41"/>
                <a:gd name="T176" fmla="*/ 143 w 143"/>
                <a:gd name="T177" fmla="*/ 41 h 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" h="41">
                  <a:moveTo>
                    <a:pt x="139" y="41"/>
                  </a:moveTo>
                  <a:lnTo>
                    <a:pt x="127" y="37"/>
                  </a:lnTo>
                  <a:lnTo>
                    <a:pt x="115" y="29"/>
                  </a:lnTo>
                  <a:lnTo>
                    <a:pt x="102" y="25"/>
                  </a:lnTo>
                  <a:lnTo>
                    <a:pt x="98" y="25"/>
                  </a:lnTo>
                  <a:lnTo>
                    <a:pt x="90" y="21"/>
                  </a:lnTo>
                  <a:lnTo>
                    <a:pt x="82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5"/>
                  </a:lnTo>
                  <a:lnTo>
                    <a:pt x="49" y="25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24" y="3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4" y="29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41" y="17"/>
                  </a:lnTo>
                  <a:lnTo>
                    <a:pt x="45" y="13"/>
                  </a:lnTo>
                  <a:lnTo>
                    <a:pt x="53" y="8"/>
                  </a:lnTo>
                  <a:lnTo>
                    <a:pt x="41" y="13"/>
                  </a:lnTo>
                  <a:lnTo>
                    <a:pt x="29" y="17"/>
                  </a:lnTo>
                  <a:lnTo>
                    <a:pt x="20" y="21"/>
                  </a:lnTo>
                  <a:lnTo>
                    <a:pt x="8" y="29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8" y="25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9" y="8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5" y="13"/>
                  </a:lnTo>
                  <a:lnTo>
                    <a:pt x="123" y="17"/>
                  </a:lnTo>
                  <a:lnTo>
                    <a:pt x="127" y="21"/>
                  </a:lnTo>
                  <a:lnTo>
                    <a:pt x="131" y="25"/>
                  </a:lnTo>
                  <a:lnTo>
                    <a:pt x="135" y="29"/>
                  </a:lnTo>
                  <a:lnTo>
                    <a:pt x="139" y="37"/>
                  </a:lnTo>
                  <a:lnTo>
                    <a:pt x="143" y="41"/>
                  </a:lnTo>
                  <a:lnTo>
                    <a:pt x="139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7" name="Freeform 57"/>
            <p:cNvSpPr>
              <a:spLocks/>
            </p:cNvSpPr>
            <p:nvPr/>
          </p:nvSpPr>
          <p:spPr bwMode="auto">
            <a:xfrm>
              <a:off x="4666" y="451"/>
              <a:ext cx="143" cy="41"/>
            </a:xfrm>
            <a:custGeom>
              <a:avLst/>
              <a:gdLst>
                <a:gd name="T0" fmla="*/ 139 w 143"/>
                <a:gd name="T1" fmla="*/ 41 h 41"/>
                <a:gd name="T2" fmla="*/ 127 w 143"/>
                <a:gd name="T3" fmla="*/ 37 h 41"/>
                <a:gd name="T4" fmla="*/ 115 w 143"/>
                <a:gd name="T5" fmla="*/ 29 h 41"/>
                <a:gd name="T6" fmla="*/ 102 w 143"/>
                <a:gd name="T7" fmla="*/ 25 h 41"/>
                <a:gd name="T8" fmla="*/ 98 w 143"/>
                <a:gd name="T9" fmla="*/ 25 h 41"/>
                <a:gd name="T10" fmla="*/ 98 w 143"/>
                <a:gd name="T11" fmla="*/ 25 h 41"/>
                <a:gd name="T12" fmla="*/ 90 w 143"/>
                <a:gd name="T13" fmla="*/ 21 h 41"/>
                <a:gd name="T14" fmla="*/ 82 w 143"/>
                <a:gd name="T15" fmla="*/ 21 h 41"/>
                <a:gd name="T16" fmla="*/ 74 w 143"/>
                <a:gd name="T17" fmla="*/ 21 h 41"/>
                <a:gd name="T18" fmla="*/ 65 w 143"/>
                <a:gd name="T19" fmla="*/ 21 h 41"/>
                <a:gd name="T20" fmla="*/ 57 w 143"/>
                <a:gd name="T21" fmla="*/ 25 h 41"/>
                <a:gd name="T22" fmla="*/ 49 w 143"/>
                <a:gd name="T23" fmla="*/ 25 h 41"/>
                <a:gd name="T24" fmla="*/ 41 w 143"/>
                <a:gd name="T25" fmla="*/ 29 h 41"/>
                <a:gd name="T26" fmla="*/ 33 w 143"/>
                <a:gd name="T27" fmla="*/ 29 h 41"/>
                <a:gd name="T28" fmla="*/ 24 w 143"/>
                <a:gd name="T29" fmla="*/ 33 h 41"/>
                <a:gd name="T30" fmla="*/ 20 w 143"/>
                <a:gd name="T31" fmla="*/ 41 h 41"/>
                <a:gd name="T32" fmla="*/ 20 w 143"/>
                <a:gd name="T33" fmla="*/ 41 h 41"/>
                <a:gd name="T34" fmla="*/ 20 w 143"/>
                <a:gd name="T35" fmla="*/ 37 h 41"/>
                <a:gd name="T36" fmla="*/ 24 w 143"/>
                <a:gd name="T37" fmla="*/ 29 h 41"/>
                <a:gd name="T38" fmla="*/ 29 w 143"/>
                <a:gd name="T39" fmla="*/ 25 h 41"/>
                <a:gd name="T40" fmla="*/ 33 w 143"/>
                <a:gd name="T41" fmla="*/ 21 h 41"/>
                <a:gd name="T42" fmla="*/ 41 w 143"/>
                <a:gd name="T43" fmla="*/ 17 h 41"/>
                <a:gd name="T44" fmla="*/ 45 w 143"/>
                <a:gd name="T45" fmla="*/ 13 h 41"/>
                <a:gd name="T46" fmla="*/ 53 w 143"/>
                <a:gd name="T47" fmla="*/ 8 h 41"/>
                <a:gd name="T48" fmla="*/ 53 w 143"/>
                <a:gd name="T49" fmla="*/ 8 h 41"/>
                <a:gd name="T50" fmla="*/ 41 w 143"/>
                <a:gd name="T51" fmla="*/ 13 h 41"/>
                <a:gd name="T52" fmla="*/ 29 w 143"/>
                <a:gd name="T53" fmla="*/ 17 h 41"/>
                <a:gd name="T54" fmla="*/ 20 w 143"/>
                <a:gd name="T55" fmla="*/ 21 h 41"/>
                <a:gd name="T56" fmla="*/ 8 w 143"/>
                <a:gd name="T57" fmla="*/ 29 h 41"/>
                <a:gd name="T58" fmla="*/ 0 w 143"/>
                <a:gd name="T59" fmla="*/ 33 h 41"/>
                <a:gd name="T60" fmla="*/ 0 w 143"/>
                <a:gd name="T61" fmla="*/ 33 h 41"/>
                <a:gd name="T62" fmla="*/ 0 w 143"/>
                <a:gd name="T63" fmla="*/ 33 h 41"/>
                <a:gd name="T64" fmla="*/ 4 w 143"/>
                <a:gd name="T65" fmla="*/ 29 h 41"/>
                <a:gd name="T66" fmla="*/ 8 w 143"/>
                <a:gd name="T67" fmla="*/ 25 h 41"/>
                <a:gd name="T68" fmla="*/ 16 w 143"/>
                <a:gd name="T69" fmla="*/ 17 h 41"/>
                <a:gd name="T70" fmla="*/ 20 w 143"/>
                <a:gd name="T71" fmla="*/ 13 h 41"/>
                <a:gd name="T72" fmla="*/ 29 w 143"/>
                <a:gd name="T73" fmla="*/ 8 h 41"/>
                <a:gd name="T74" fmla="*/ 33 w 143"/>
                <a:gd name="T75" fmla="*/ 4 h 41"/>
                <a:gd name="T76" fmla="*/ 41 w 143"/>
                <a:gd name="T77" fmla="*/ 4 h 41"/>
                <a:gd name="T78" fmla="*/ 49 w 143"/>
                <a:gd name="T79" fmla="*/ 0 h 41"/>
                <a:gd name="T80" fmla="*/ 57 w 143"/>
                <a:gd name="T81" fmla="*/ 0 h 41"/>
                <a:gd name="T82" fmla="*/ 65 w 143"/>
                <a:gd name="T83" fmla="*/ 0 h 41"/>
                <a:gd name="T84" fmla="*/ 74 w 143"/>
                <a:gd name="T85" fmla="*/ 0 h 41"/>
                <a:gd name="T86" fmla="*/ 82 w 143"/>
                <a:gd name="T87" fmla="*/ 0 h 41"/>
                <a:gd name="T88" fmla="*/ 90 w 143"/>
                <a:gd name="T89" fmla="*/ 0 h 41"/>
                <a:gd name="T90" fmla="*/ 90 w 143"/>
                <a:gd name="T91" fmla="*/ 0 h 41"/>
                <a:gd name="T92" fmla="*/ 90 w 143"/>
                <a:gd name="T93" fmla="*/ 0 h 41"/>
                <a:gd name="T94" fmla="*/ 98 w 143"/>
                <a:gd name="T95" fmla="*/ 0 h 41"/>
                <a:gd name="T96" fmla="*/ 102 w 143"/>
                <a:gd name="T97" fmla="*/ 4 h 41"/>
                <a:gd name="T98" fmla="*/ 111 w 143"/>
                <a:gd name="T99" fmla="*/ 8 h 41"/>
                <a:gd name="T100" fmla="*/ 115 w 143"/>
                <a:gd name="T101" fmla="*/ 13 h 41"/>
                <a:gd name="T102" fmla="*/ 123 w 143"/>
                <a:gd name="T103" fmla="*/ 17 h 41"/>
                <a:gd name="T104" fmla="*/ 127 w 143"/>
                <a:gd name="T105" fmla="*/ 21 h 41"/>
                <a:gd name="T106" fmla="*/ 131 w 143"/>
                <a:gd name="T107" fmla="*/ 25 h 41"/>
                <a:gd name="T108" fmla="*/ 135 w 143"/>
                <a:gd name="T109" fmla="*/ 29 h 41"/>
                <a:gd name="T110" fmla="*/ 139 w 143"/>
                <a:gd name="T111" fmla="*/ 37 h 41"/>
                <a:gd name="T112" fmla="*/ 143 w 143"/>
                <a:gd name="T113" fmla="*/ 41 h 41"/>
                <a:gd name="T114" fmla="*/ 139 w 143"/>
                <a:gd name="T115" fmla="*/ 41 h 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"/>
                <a:gd name="T175" fmla="*/ 0 h 41"/>
                <a:gd name="T176" fmla="*/ 143 w 143"/>
                <a:gd name="T177" fmla="*/ 41 h 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" h="41">
                  <a:moveTo>
                    <a:pt x="139" y="41"/>
                  </a:moveTo>
                  <a:lnTo>
                    <a:pt x="127" y="37"/>
                  </a:lnTo>
                  <a:lnTo>
                    <a:pt x="115" y="29"/>
                  </a:lnTo>
                  <a:lnTo>
                    <a:pt x="102" y="25"/>
                  </a:lnTo>
                  <a:lnTo>
                    <a:pt x="98" y="25"/>
                  </a:lnTo>
                  <a:lnTo>
                    <a:pt x="90" y="21"/>
                  </a:lnTo>
                  <a:lnTo>
                    <a:pt x="82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5"/>
                  </a:lnTo>
                  <a:lnTo>
                    <a:pt x="49" y="25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24" y="3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4" y="29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41" y="17"/>
                  </a:lnTo>
                  <a:lnTo>
                    <a:pt x="45" y="13"/>
                  </a:lnTo>
                  <a:lnTo>
                    <a:pt x="53" y="8"/>
                  </a:lnTo>
                  <a:lnTo>
                    <a:pt x="41" y="13"/>
                  </a:lnTo>
                  <a:lnTo>
                    <a:pt x="29" y="17"/>
                  </a:lnTo>
                  <a:lnTo>
                    <a:pt x="20" y="21"/>
                  </a:lnTo>
                  <a:lnTo>
                    <a:pt x="8" y="29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8" y="25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9" y="8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5" y="13"/>
                  </a:lnTo>
                  <a:lnTo>
                    <a:pt x="123" y="17"/>
                  </a:lnTo>
                  <a:lnTo>
                    <a:pt x="127" y="21"/>
                  </a:lnTo>
                  <a:lnTo>
                    <a:pt x="131" y="25"/>
                  </a:lnTo>
                  <a:lnTo>
                    <a:pt x="135" y="29"/>
                  </a:lnTo>
                  <a:lnTo>
                    <a:pt x="139" y="37"/>
                  </a:lnTo>
                  <a:lnTo>
                    <a:pt x="143" y="41"/>
                  </a:lnTo>
                  <a:lnTo>
                    <a:pt x="139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8" name="Freeform 58"/>
            <p:cNvSpPr>
              <a:spLocks/>
            </p:cNvSpPr>
            <p:nvPr/>
          </p:nvSpPr>
          <p:spPr bwMode="auto">
            <a:xfrm>
              <a:off x="4768" y="472"/>
              <a:ext cx="37" cy="24"/>
            </a:xfrm>
            <a:custGeom>
              <a:avLst/>
              <a:gdLst>
                <a:gd name="T0" fmla="*/ 37 w 37"/>
                <a:gd name="T1" fmla="*/ 20 h 24"/>
                <a:gd name="T2" fmla="*/ 21 w 37"/>
                <a:gd name="T3" fmla="*/ 0 h 24"/>
                <a:gd name="T4" fmla="*/ 33 w 37"/>
                <a:gd name="T5" fmla="*/ 12 h 24"/>
                <a:gd name="T6" fmla="*/ 37 w 37"/>
                <a:gd name="T7" fmla="*/ 20 h 24"/>
                <a:gd name="T8" fmla="*/ 29 w 37"/>
                <a:gd name="T9" fmla="*/ 16 h 24"/>
                <a:gd name="T10" fmla="*/ 29 w 37"/>
                <a:gd name="T11" fmla="*/ 24 h 24"/>
                <a:gd name="T12" fmla="*/ 13 w 37"/>
                <a:gd name="T13" fmla="*/ 12 h 24"/>
                <a:gd name="T14" fmla="*/ 0 w 37"/>
                <a:gd name="T15" fmla="*/ 8 h 24"/>
                <a:gd name="T16" fmla="*/ 37 w 37"/>
                <a:gd name="T17" fmla="*/ 2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4"/>
                <a:gd name="T29" fmla="*/ 37 w 3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4">
                  <a:moveTo>
                    <a:pt x="37" y="20"/>
                  </a:moveTo>
                  <a:lnTo>
                    <a:pt x="21" y="0"/>
                  </a:lnTo>
                  <a:lnTo>
                    <a:pt x="33" y="12"/>
                  </a:lnTo>
                  <a:lnTo>
                    <a:pt x="37" y="20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13" y="12"/>
                  </a:lnTo>
                  <a:lnTo>
                    <a:pt x="0" y="8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59" name="Freeform 59"/>
            <p:cNvSpPr>
              <a:spLocks/>
            </p:cNvSpPr>
            <p:nvPr/>
          </p:nvSpPr>
          <p:spPr bwMode="auto">
            <a:xfrm>
              <a:off x="4768" y="472"/>
              <a:ext cx="37" cy="24"/>
            </a:xfrm>
            <a:custGeom>
              <a:avLst/>
              <a:gdLst>
                <a:gd name="T0" fmla="*/ 37 w 37"/>
                <a:gd name="T1" fmla="*/ 20 h 24"/>
                <a:gd name="T2" fmla="*/ 21 w 37"/>
                <a:gd name="T3" fmla="*/ 0 h 24"/>
                <a:gd name="T4" fmla="*/ 33 w 37"/>
                <a:gd name="T5" fmla="*/ 12 h 24"/>
                <a:gd name="T6" fmla="*/ 37 w 37"/>
                <a:gd name="T7" fmla="*/ 20 h 24"/>
                <a:gd name="T8" fmla="*/ 29 w 37"/>
                <a:gd name="T9" fmla="*/ 16 h 24"/>
                <a:gd name="T10" fmla="*/ 29 w 37"/>
                <a:gd name="T11" fmla="*/ 24 h 24"/>
                <a:gd name="T12" fmla="*/ 13 w 37"/>
                <a:gd name="T13" fmla="*/ 12 h 24"/>
                <a:gd name="T14" fmla="*/ 0 w 37"/>
                <a:gd name="T15" fmla="*/ 8 h 24"/>
                <a:gd name="T16" fmla="*/ 37 w 37"/>
                <a:gd name="T17" fmla="*/ 2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4"/>
                <a:gd name="T29" fmla="*/ 37 w 3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4">
                  <a:moveTo>
                    <a:pt x="37" y="20"/>
                  </a:moveTo>
                  <a:lnTo>
                    <a:pt x="21" y="0"/>
                  </a:lnTo>
                  <a:lnTo>
                    <a:pt x="33" y="12"/>
                  </a:lnTo>
                  <a:lnTo>
                    <a:pt x="37" y="20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13" y="12"/>
                  </a:lnTo>
                  <a:lnTo>
                    <a:pt x="0" y="8"/>
                  </a:lnTo>
                  <a:lnTo>
                    <a:pt x="37" y="20"/>
                  </a:lnTo>
                </a:path>
              </a:pathLst>
            </a:custGeom>
            <a:noFill/>
            <a:ln w="0">
              <a:solidFill>
                <a:srgbClr val="B5B5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0" name="Freeform 60"/>
            <p:cNvSpPr>
              <a:spLocks/>
            </p:cNvSpPr>
            <p:nvPr/>
          </p:nvSpPr>
          <p:spPr bwMode="auto">
            <a:xfrm>
              <a:off x="4978" y="505"/>
              <a:ext cx="45" cy="37"/>
            </a:xfrm>
            <a:custGeom>
              <a:avLst/>
              <a:gdLst>
                <a:gd name="T0" fmla="*/ 45 w 45"/>
                <a:gd name="T1" fmla="*/ 37 h 37"/>
                <a:gd name="T2" fmla="*/ 41 w 45"/>
                <a:gd name="T3" fmla="*/ 32 h 37"/>
                <a:gd name="T4" fmla="*/ 41 w 45"/>
                <a:gd name="T5" fmla="*/ 28 h 37"/>
                <a:gd name="T6" fmla="*/ 36 w 45"/>
                <a:gd name="T7" fmla="*/ 24 h 37"/>
                <a:gd name="T8" fmla="*/ 32 w 45"/>
                <a:gd name="T9" fmla="*/ 16 h 37"/>
                <a:gd name="T10" fmla="*/ 32 w 45"/>
                <a:gd name="T11" fmla="*/ 12 h 37"/>
                <a:gd name="T12" fmla="*/ 24 w 45"/>
                <a:gd name="T13" fmla="*/ 8 h 37"/>
                <a:gd name="T14" fmla="*/ 20 w 45"/>
                <a:gd name="T15" fmla="*/ 8 h 37"/>
                <a:gd name="T16" fmla="*/ 16 w 45"/>
                <a:gd name="T17" fmla="*/ 4 h 37"/>
                <a:gd name="T18" fmla="*/ 8 w 45"/>
                <a:gd name="T19" fmla="*/ 0 h 37"/>
                <a:gd name="T20" fmla="*/ 4 w 45"/>
                <a:gd name="T21" fmla="*/ 0 h 37"/>
                <a:gd name="T22" fmla="*/ 0 w 45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7"/>
                <a:gd name="T38" fmla="*/ 45 w 45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7">
                  <a:moveTo>
                    <a:pt x="45" y="37"/>
                  </a:moveTo>
                  <a:lnTo>
                    <a:pt x="41" y="32"/>
                  </a:lnTo>
                  <a:lnTo>
                    <a:pt x="41" y="28"/>
                  </a:lnTo>
                  <a:lnTo>
                    <a:pt x="36" y="24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1" name="Freeform 61"/>
            <p:cNvSpPr>
              <a:spLocks/>
            </p:cNvSpPr>
            <p:nvPr/>
          </p:nvSpPr>
          <p:spPr bwMode="auto">
            <a:xfrm>
              <a:off x="5023" y="554"/>
              <a:ext cx="24" cy="20"/>
            </a:xfrm>
            <a:custGeom>
              <a:avLst/>
              <a:gdLst>
                <a:gd name="T0" fmla="*/ 0 w 24"/>
                <a:gd name="T1" fmla="*/ 0 h 20"/>
                <a:gd name="T2" fmla="*/ 0 w 24"/>
                <a:gd name="T3" fmla="*/ 0 h 20"/>
                <a:gd name="T4" fmla="*/ 0 w 24"/>
                <a:gd name="T5" fmla="*/ 8 h 20"/>
                <a:gd name="T6" fmla="*/ 0 w 24"/>
                <a:gd name="T7" fmla="*/ 12 h 20"/>
                <a:gd name="T8" fmla="*/ 4 w 24"/>
                <a:gd name="T9" fmla="*/ 12 h 20"/>
                <a:gd name="T10" fmla="*/ 8 w 24"/>
                <a:gd name="T11" fmla="*/ 16 h 20"/>
                <a:gd name="T12" fmla="*/ 8 w 24"/>
                <a:gd name="T13" fmla="*/ 16 h 20"/>
                <a:gd name="T14" fmla="*/ 12 w 24"/>
                <a:gd name="T15" fmla="*/ 20 h 20"/>
                <a:gd name="T16" fmla="*/ 16 w 24"/>
                <a:gd name="T17" fmla="*/ 20 h 20"/>
                <a:gd name="T18" fmla="*/ 20 w 24"/>
                <a:gd name="T19" fmla="*/ 20 h 20"/>
                <a:gd name="T20" fmla="*/ 24 w 24"/>
                <a:gd name="T21" fmla="*/ 2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0"/>
                <a:gd name="T35" fmla="*/ 24 w 24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2" name="Line 62"/>
            <p:cNvSpPr>
              <a:spLocks noChangeShapeType="1"/>
            </p:cNvSpPr>
            <p:nvPr/>
          </p:nvSpPr>
          <p:spPr bwMode="auto">
            <a:xfrm flipH="1">
              <a:off x="5019" y="578"/>
              <a:ext cx="4" cy="21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3" name="Freeform 63"/>
            <p:cNvSpPr>
              <a:spLocks/>
            </p:cNvSpPr>
            <p:nvPr/>
          </p:nvSpPr>
          <p:spPr bwMode="auto">
            <a:xfrm>
              <a:off x="5002" y="603"/>
              <a:ext cx="45" cy="123"/>
            </a:xfrm>
            <a:custGeom>
              <a:avLst/>
              <a:gdLst>
                <a:gd name="T0" fmla="*/ 45 w 45"/>
                <a:gd name="T1" fmla="*/ 123 h 123"/>
                <a:gd name="T2" fmla="*/ 45 w 45"/>
                <a:gd name="T3" fmla="*/ 111 h 123"/>
                <a:gd name="T4" fmla="*/ 45 w 45"/>
                <a:gd name="T5" fmla="*/ 103 h 123"/>
                <a:gd name="T6" fmla="*/ 41 w 45"/>
                <a:gd name="T7" fmla="*/ 90 h 123"/>
                <a:gd name="T8" fmla="*/ 41 w 45"/>
                <a:gd name="T9" fmla="*/ 78 h 123"/>
                <a:gd name="T10" fmla="*/ 37 w 45"/>
                <a:gd name="T11" fmla="*/ 70 h 123"/>
                <a:gd name="T12" fmla="*/ 33 w 45"/>
                <a:gd name="T13" fmla="*/ 58 h 123"/>
                <a:gd name="T14" fmla="*/ 29 w 45"/>
                <a:gd name="T15" fmla="*/ 45 h 123"/>
                <a:gd name="T16" fmla="*/ 25 w 45"/>
                <a:gd name="T17" fmla="*/ 37 h 123"/>
                <a:gd name="T18" fmla="*/ 17 w 45"/>
                <a:gd name="T19" fmla="*/ 29 h 123"/>
                <a:gd name="T20" fmla="*/ 12 w 45"/>
                <a:gd name="T21" fmla="*/ 16 h 123"/>
                <a:gd name="T22" fmla="*/ 4 w 45"/>
                <a:gd name="T23" fmla="*/ 8 h 123"/>
                <a:gd name="T24" fmla="*/ 0 w 45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123"/>
                <a:gd name="T41" fmla="*/ 45 w 45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123">
                  <a:moveTo>
                    <a:pt x="45" y="123"/>
                  </a:moveTo>
                  <a:lnTo>
                    <a:pt x="45" y="111"/>
                  </a:lnTo>
                  <a:lnTo>
                    <a:pt x="45" y="103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7" y="70"/>
                  </a:lnTo>
                  <a:lnTo>
                    <a:pt x="33" y="58"/>
                  </a:lnTo>
                  <a:lnTo>
                    <a:pt x="29" y="45"/>
                  </a:lnTo>
                  <a:lnTo>
                    <a:pt x="25" y="37"/>
                  </a:lnTo>
                  <a:lnTo>
                    <a:pt x="17" y="29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4" name="Freeform 64"/>
            <p:cNvSpPr>
              <a:spLocks/>
            </p:cNvSpPr>
            <p:nvPr/>
          </p:nvSpPr>
          <p:spPr bwMode="auto">
            <a:xfrm>
              <a:off x="4703" y="673"/>
              <a:ext cx="86" cy="106"/>
            </a:xfrm>
            <a:custGeom>
              <a:avLst/>
              <a:gdLst>
                <a:gd name="T0" fmla="*/ 86 w 86"/>
                <a:gd name="T1" fmla="*/ 0 h 106"/>
                <a:gd name="T2" fmla="*/ 74 w 86"/>
                <a:gd name="T3" fmla="*/ 8 h 106"/>
                <a:gd name="T4" fmla="*/ 65 w 86"/>
                <a:gd name="T5" fmla="*/ 12 h 106"/>
                <a:gd name="T6" fmla="*/ 57 w 86"/>
                <a:gd name="T7" fmla="*/ 20 h 106"/>
                <a:gd name="T8" fmla="*/ 49 w 86"/>
                <a:gd name="T9" fmla="*/ 29 h 106"/>
                <a:gd name="T10" fmla="*/ 41 w 86"/>
                <a:gd name="T11" fmla="*/ 37 h 106"/>
                <a:gd name="T12" fmla="*/ 33 w 86"/>
                <a:gd name="T13" fmla="*/ 45 h 106"/>
                <a:gd name="T14" fmla="*/ 28 w 86"/>
                <a:gd name="T15" fmla="*/ 53 h 106"/>
                <a:gd name="T16" fmla="*/ 20 w 86"/>
                <a:gd name="T17" fmla="*/ 65 h 106"/>
                <a:gd name="T18" fmla="*/ 16 w 86"/>
                <a:gd name="T19" fmla="*/ 74 h 106"/>
                <a:gd name="T20" fmla="*/ 12 w 86"/>
                <a:gd name="T21" fmla="*/ 82 h 106"/>
                <a:gd name="T22" fmla="*/ 8 w 86"/>
                <a:gd name="T23" fmla="*/ 94 h 106"/>
                <a:gd name="T24" fmla="*/ 4 w 86"/>
                <a:gd name="T25" fmla="*/ 102 h 106"/>
                <a:gd name="T26" fmla="*/ 0 w 86"/>
                <a:gd name="T27" fmla="*/ 106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106"/>
                <a:gd name="T44" fmla="*/ 86 w 86"/>
                <a:gd name="T45" fmla="*/ 106 h 1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106">
                  <a:moveTo>
                    <a:pt x="86" y="0"/>
                  </a:moveTo>
                  <a:lnTo>
                    <a:pt x="74" y="8"/>
                  </a:lnTo>
                  <a:lnTo>
                    <a:pt x="65" y="12"/>
                  </a:lnTo>
                  <a:lnTo>
                    <a:pt x="57" y="20"/>
                  </a:lnTo>
                  <a:lnTo>
                    <a:pt x="49" y="29"/>
                  </a:lnTo>
                  <a:lnTo>
                    <a:pt x="41" y="37"/>
                  </a:lnTo>
                  <a:lnTo>
                    <a:pt x="33" y="45"/>
                  </a:lnTo>
                  <a:lnTo>
                    <a:pt x="28" y="53"/>
                  </a:lnTo>
                  <a:lnTo>
                    <a:pt x="20" y="65"/>
                  </a:lnTo>
                  <a:lnTo>
                    <a:pt x="16" y="74"/>
                  </a:lnTo>
                  <a:lnTo>
                    <a:pt x="12" y="82"/>
                  </a:lnTo>
                  <a:lnTo>
                    <a:pt x="8" y="94"/>
                  </a:lnTo>
                  <a:lnTo>
                    <a:pt x="4" y="102"/>
                  </a:lnTo>
                  <a:lnTo>
                    <a:pt x="0" y="106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5" name="Freeform 65"/>
            <p:cNvSpPr>
              <a:spLocks/>
            </p:cNvSpPr>
            <p:nvPr/>
          </p:nvSpPr>
          <p:spPr bwMode="auto">
            <a:xfrm>
              <a:off x="4818" y="521"/>
              <a:ext cx="8" cy="74"/>
            </a:xfrm>
            <a:custGeom>
              <a:avLst/>
              <a:gdLst>
                <a:gd name="T0" fmla="*/ 0 w 8"/>
                <a:gd name="T1" fmla="*/ 74 h 74"/>
                <a:gd name="T2" fmla="*/ 4 w 8"/>
                <a:gd name="T3" fmla="*/ 62 h 74"/>
                <a:gd name="T4" fmla="*/ 8 w 8"/>
                <a:gd name="T5" fmla="*/ 49 h 74"/>
                <a:gd name="T6" fmla="*/ 8 w 8"/>
                <a:gd name="T7" fmla="*/ 41 h 74"/>
                <a:gd name="T8" fmla="*/ 8 w 8"/>
                <a:gd name="T9" fmla="*/ 29 h 74"/>
                <a:gd name="T10" fmla="*/ 8 w 8"/>
                <a:gd name="T11" fmla="*/ 16 h 74"/>
                <a:gd name="T12" fmla="*/ 8 w 8"/>
                <a:gd name="T13" fmla="*/ 4 h 74"/>
                <a:gd name="T14" fmla="*/ 8 w 8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74"/>
                <a:gd name="T26" fmla="*/ 8 w 8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74">
                  <a:moveTo>
                    <a:pt x="0" y="74"/>
                  </a:moveTo>
                  <a:lnTo>
                    <a:pt x="4" y="62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8" y="29"/>
                  </a:lnTo>
                  <a:lnTo>
                    <a:pt x="8" y="16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6" name="Freeform 66"/>
            <p:cNvSpPr>
              <a:spLocks/>
            </p:cNvSpPr>
            <p:nvPr/>
          </p:nvSpPr>
          <p:spPr bwMode="auto">
            <a:xfrm>
              <a:off x="4612" y="476"/>
              <a:ext cx="21" cy="57"/>
            </a:xfrm>
            <a:custGeom>
              <a:avLst/>
              <a:gdLst>
                <a:gd name="T0" fmla="*/ 21 w 21"/>
                <a:gd name="T1" fmla="*/ 0 h 57"/>
                <a:gd name="T2" fmla="*/ 5 w 21"/>
                <a:gd name="T3" fmla="*/ 57 h 57"/>
                <a:gd name="T4" fmla="*/ 0 w 21"/>
                <a:gd name="T5" fmla="*/ 33 h 57"/>
                <a:gd name="T6" fmla="*/ 0 60000 65536"/>
                <a:gd name="T7" fmla="*/ 0 60000 65536"/>
                <a:gd name="T8" fmla="*/ 0 60000 65536"/>
                <a:gd name="T9" fmla="*/ 0 w 21"/>
                <a:gd name="T10" fmla="*/ 0 h 57"/>
                <a:gd name="T11" fmla="*/ 21 w 21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57">
                  <a:moveTo>
                    <a:pt x="21" y="0"/>
                  </a:moveTo>
                  <a:lnTo>
                    <a:pt x="5" y="57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7" name="Line 67"/>
            <p:cNvSpPr>
              <a:spLocks noChangeShapeType="1"/>
            </p:cNvSpPr>
            <p:nvPr/>
          </p:nvSpPr>
          <p:spPr bwMode="auto">
            <a:xfrm flipH="1" flipV="1">
              <a:off x="4588" y="537"/>
              <a:ext cx="29" cy="25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8" name="Line 68"/>
            <p:cNvSpPr>
              <a:spLocks noChangeShapeType="1"/>
            </p:cNvSpPr>
            <p:nvPr/>
          </p:nvSpPr>
          <p:spPr bwMode="auto">
            <a:xfrm flipV="1">
              <a:off x="4633" y="570"/>
              <a:ext cx="20" cy="25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69" name="Freeform 69"/>
            <p:cNvSpPr>
              <a:spLocks/>
            </p:cNvSpPr>
            <p:nvPr/>
          </p:nvSpPr>
          <p:spPr bwMode="auto">
            <a:xfrm>
              <a:off x="4617" y="377"/>
              <a:ext cx="94" cy="50"/>
            </a:xfrm>
            <a:custGeom>
              <a:avLst/>
              <a:gdLst>
                <a:gd name="T0" fmla="*/ 94 w 94"/>
                <a:gd name="T1" fmla="*/ 0 h 50"/>
                <a:gd name="T2" fmla="*/ 86 w 94"/>
                <a:gd name="T3" fmla="*/ 0 h 50"/>
                <a:gd name="T4" fmla="*/ 78 w 94"/>
                <a:gd name="T5" fmla="*/ 0 h 50"/>
                <a:gd name="T6" fmla="*/ 69 w 94"/>
                <a:gd name="T7" fmla="*/ 0 h 50"/>
                <a:gd name="T8" fmla="*/ 61 w 94"/>
                <a:gd name="T9" fmla="*/ 5 h 50"/>
                <a:gd name="T10" fmla="*/ 53 w 94"/>
                <a:gd name="T11" fmla="*/ 9 h 50"/>
                <a:gd name="T12" fmla="*/ 41 w 94"/>
                <a:gd name="T13" fmla="*/ 13 h 50"/>
                <a:gd name="T14" fmla="*/ 36 w 94"/>
                <a:gd name="T15" fmla="*/ 17 h 50"/>
                <a:gd name="T16" fmla="*/ 28 w 94"/>
                <a:gd name="T17" fmla="*/ 21 h 50"/>
                <a:gd name="T18" fmla="*/ 20 w 94"/>
                <a:gd name="T19" fmla="*/ 25 h 50"/>
                <a:gd name="T20" fmla="*/ 12 w 94"/>
                <a:gd name="T21" fmla="*/ 33 h 50"/>
                <a:gd name="T22" fmla="*/ 8 w 94"/>
                <a:gd name="T23" fmla="*/ 37 h 50"/>
                <a:gd name="T24" fmla="*/ 0 w 94"/>
                <a:gd name="T25" fmla="*/ 46 h 50"/>
                <a:gd name="T26" fmla="*/ 0 w 94"/>
                <a:gd name="T27" fmla="*/ 5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4"/>
                <a:gd name="T43" fmla="*/ 0 h 50"/>
                <a:gd name="T44" fmla="*/ 94 w 94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4" h="50">
                  <a:moveTo>
                    <a:pt x="94" y="0"/>
                  </a:moveTo>
                  <a:lnTo>
                    <a:pt x="86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1" y="5"/>
                  </a:lnTo>
                  <a:lnTo>
                    <a:pt x="53" y="9"/>
                  </a:lnTo>
                  <a:lnTo>
                    <a:pt x="41" y="13"/>
                  </a:lnTo>
                  <a:lnTo>
                    <a:pt x="36" y="17"/>
                  </a:lnTo>
                  <a:lnTo>
                    <a:pt x="28" y="21"/>
                  </a:lnTo>
                  <a:lnTo>
                    <a:pt x="20" y="25"/>
                  </a:lnTo>
                  <a:lnTo>
                    <a:pt x="12" y="33"/>
                  </a:lnTo>
                  <a:lnTo>
                    <a:pt x="8" y="37"/>
                  </a:lnTo>
                  <a:lnTo>
                    <a:pt x="0" y="46"/>
                  </a:lnTo>
                  <a:lnTo>
                    <a:pt x="0" y="5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0" name="Freeform 70"/>
            <p:cNvSpPr>
              <a:spLocks/>
            </p:cNvSpPr>
            <p:nvPr/>
          </p:nvSpPr>
          <p:spPr bwMode="auto">
            <a:xfrm>
              <a:off x="4612" y="328"/>
              <a:ext cx="87" cy="62"/>
            </a:xfrm>
            <a:custGeom>
              <a:avLst/>
              <a:gdLst>
                <a:gd name="T0" fmla="*/ 87 w 87"/>
                <a:gd name="T1" fmla="*/ 0 h 62"/>
                <a:gd name="T2" fmla="*/ 78 w 87"/>
                <a:gd name="T3" fmla="*/ 4 h 62"/>
                <a:gd name="T4" fmla="*/ 66 w 87"/>
                <a:gd name="T5" fmla="*/ 4 h 62"/>
                <a:gd name="T6" fmla="*/ 58 w 87"/>
                <a:gd name="T7" fmla="*/ 13 h 62"/>
                <a:gd name="T8" fmla="*/ 50 w 87"/>
                <a:gd name="T9" fmla="*/ 17 h 62"/>
                <a:gd name="T10" fmla="*/ 41 w 87"/>
                <a:gd name="T11" fmla="*/ 21 h 62"/>
                <a:gd name="T12" fmla="*/ 33 w 87"/>
                <a:gd name="T13" fmla="*/ 29 h 62"/>
                <a:gd name="T14" fmla="*/ 25 w 87"/>
                <a:gd name="T15" fmla="*/ 37 h 62"/>
                <a:gd name="T16" fmla="*/ 17 w 87"/>
                <a:gd name="T17" fmla="*/ 41 h 62"/>
                <a:gd name="T18" fmla="*/ 9 w 87"/>
                <a:gd name="T19" fmla="*/ 49 h 62"/>
                <a:gd name="T20" fmla="*/ 5 w 87"/>
                <a:gd name="T21" fmla="*/ 58 h 62"/>
                <a:gd name="T22" fmla="*/ 0 w 87"/>
                <a:gd name="T23" fmla="*/ 62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2"/>
                <a:gd name="T38" fmla="*/ 87 w 87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2">
                  <a:moveTo>
                    <a:pt x="87" y="0"/>
                  </a:moveTo>
                  <a:lnTo>
                    <a:pt x="78" y="4"/>
                  </a:lnTo>
                  <a:lnTo>
                    <a:pt x="66" y="4"/>
                  </a:lnTo>
                  <a:lnTo>
                    <a:pt x="58" y="13"/>
                  </a:lnTo>
                  <a:lnTo>
                    <a:pt x="50" y="17"/>
                  </a:lnTo>
                  <a:lnTo>
                    <a:pt x="41" y="21"/>
                  </a:lnTo>
                  <a:lnTo>
                    <a:pt x="33" y="29"/>
                  </a:lnTo>
                  <a:lnTo>
                    <a:pt x="25" y="37"/>
                  </a:lnTo>
                  <a:lnTo>
                    <a:pt x="17" y="41"/>
                  </a:lnTo>
                  <a:lnTo>
                    <a:pt x="9" y="49"/>
                  </a:lnTo>
                  <a:lnTo>
                    <a:pt x="5" y="58"/>
                  </a:lnTo>
                  <a:lnTo>
                    <a:pt x="0" y="62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1" name="Freeform 71"/>
            <p:cNvSpPr>
              <a:spLocks/>
            </p:cNvSpPr>
            <p:nvPr/>
          </p:nvSpPr>
          <p:spPr bwMode="auto">
            <a:xfrm>
              <a:off x="5023" y="455"/>
              <a:ext cx="24" cy="74"/>
            </a:xfrm>
            <a:custGeom>
              <a:avLst/>
              <a:gdLst>
                <a:gd name="T0" fmla="*/ 24 w 24"/>
                <a:gd name="T1" fmla="*/ 74 h 74"/>
                <a:gd name="T2" fmla="*/ 24 w 24"/>
                <a:gd name="T3" fmla="*/ 66 h 74"/>
                <a:gd name="T4" fmla="*/ 24 w 24"/>
                <a:gd name="T5" fmla="*/ 62 h 74"/>
                <a:gd name="T6" fmla="*/ 24 w 24"/>
                <a:gd name="T7" fmla="*/ 54 h 74"/>
                <a:gd name="T8" fmla="*/ 24 w 24"/>
                <a:gd name="T9" fmla="*/ 46 h 74"/>
                <a:gd name="T10" fmla="*/ 24 w 24"/>
                <a:gd name="T11" fmla="*/ 41 h 74"/>
                <a:gd name="T12" fmla="*/ 24 w 24"/>
                <a:gd name="T13" fmla="*/ 33 h 74"/>
                <a:gd name="T14" fmla="*/ 24 w 24"/>
                <a:gd name="T15" fmla="*/ 29 h 74"/>
                <a:gd name="T16" fmla="*/ 20 w 24"/>
                <a:gd name="T17" fmla="*/ 25 h 74"/>
                <a:gd name="T18" fmla="*/ 16 w 24"/>
                <a:gd name="T19" fmla="*/ 17 h 74"/>
                <a:gd name="T20" fmla="*/ 12 w 24"/>
                <a:gd name="T21" fmla="*/ 13 h 74"/>
                <a:gd name="T22" fmla="*/ 8 w 24"/>
                <a:gd name="T23" fmla="*/ 9 h 74"/>
                <a:gd name="T24" fmla="*/ 4 w 24"/>
                <a:gd name="T25" fmla="*/ 4 h 74"/>
                <a:gd name="T26" fmla="*/ 0 w 24"/>
                <a:gd name="T27" fmla="*/ 0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74"/>
                <a:gd name="T44" fmla="*/ 24 w 24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74">
                  <a:moveTo>
                    <a:pt x="24" y="74"/>
                  </a:moveTo>
                  <a:lnTo>
                    <a:pt x="24" y="66"/>
                  </a:lnTo>
                  <a:lnTo>
                    <a:pt x="24" y="62"/>
                  </a:lnTo>
                  <a:lnTo>
                    <a:pt x="24" y="54"/>
                  </a:lnTo>
                  <a:lnTo>
                    <a:pt x="24" y="46"/>
                  </a:lnTo>
                  <a:lnTo>
                    <a:pt x="24" y="41"/>
                  </a:lnTo>
                  <a:lnTo>
                    <a:pt x="24" y="33"/>
                  </a:lnTo>
                  <a:lnTo>
                    <a:pt x="24" y="29"/>
                  </a:lnTo>
                  <a:lnTo>
                    <a:pt x="20" y="25"/>
                  </a:lnTo>
                  <a:lnTo>
                    <a:pt x="16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2" name="Freeform 72"/>
            <p:cNvSpPr>
              <a:spLocks/>
            </p:cNvSpPr>
            <p:nvPr/>
          </p:nvSpPr>
          <p:spPr bwMode="auto">
            <a:xfrm>
              <a:off x="5031" y="537"/>
              <a:ext cx="41" cy="17"/>
            </a:xfrm>
            <a:custGeom>
              <a:avLst/>
              <a:gdLst>
                <a:gd name="T0" fmla="*/ 0 w 41"/>
                <a:gd name="T1" fmla="*/ 9 h 17"/>
                <a:gd name="T2" fmla="*/ 0 w 41"/>
                <a:gd name="T3" fmla="*/ 13 h 17"/>
                <a:gd name="T4" fmla="*/ 4 w 41"/>
                <a:gd name="T5" fmla="*/ 13 h 17"/>
                <a:gd name="T6" fmla="*/ 8 w 41"/>
                <a:gd name="T7" fmla="*/ 17 h 17"/>
                <a:gd name="T8" fmla="*/ 12 w 41"/>
                <a:gd name="T9" fmla="*/ 17 h 17"/>
                <a:gd name="T10" fmla="*/ 16 w 41"/>
                <a:gd name="T11" fmla="*/ 17 h 17"/>
                <a:gd name="T12" fmla="*/ 20 w 41"/>
                <a:gd name="T13" fmla="*/ 17 h 17"/>
                <a:gd name="T14" fmla="*/ 24 w 41"/>
                <a:gd name="T15" fmla="*/ 13 h 17"/>
                <a:gd name="T16" fmla="*/ 29 w 41"/>
                <a:gd name="T17" fmla="*/ 13 h 17"/>
                <a:gd name="T18" fmla="*/ 33 w 41"/>
                <a:gd name="T19" fmla="*/ 9 h 17"/>
                <a:gd name="T20" fmla="*/ 37 w 41"/>
                <a:gd name="T21" fmla="*/ 9 h 17"/>
                <a:gd name="T22" fmla="*/ 37 w 41"/>
                <a:gd name="T23" fmla="*/ 5 h 17"/>
                <a:gd name="T24" fmla="*/ 41 w 41"/>
                <a:gd name="T25" fmla="*/ 0 h 17"/>
                <a:gd name="T26" fmla="*/ 41 w 41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17"/>
                <a:gd name="T44" fmla="*/ 41 w 4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17">
                  <a:moveTo>
                    <a:pt x="0" y="9"/>
                  </a:moveTo>
                  <a:lnTo>
                    <a:pt x="0" y="13"/>
                  </a:lnTo>
                  <a:lnTo>
                    <a:pt x="4" y="13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20" y="17"/>
                  </a:lnTo>
                  <a:lnTo>
                    <a:pt x="24" y="13"/>
                  </a:lnTo>
                  <a:lnTo>
                    <a:pt x="29" y="13"/>
                  </a:lnTo>
                  <a:lnTo>
                    <a:pt x="33" y="9"/>
                  </a:lnTo>
                  <a:lnTo>
                    <a:pt x="37" y="9"/>
                  </a:lnTo>
                  <a:lnTo>
                    <a:pt x="37" y="5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3" name="Freeform 73"/>
            <p:cNvSpPr>
              <a:spLocks/>
            </p:cNvSpPr>
            <p:nvPr/>
          </p:nvSpPr>
          <p:spPr bwMode="auto">
            <a:xfrm>
              <a:off x="4978" y="345"/>
              <a:ext cx="98" cy="69"/>
            </a:xfrm>
            <a:custGeom>
              <a:avLst/>
              <a:gdLst>
                <a:gd name="T0" fmla="*/ 98 w 98"/>
                <a:gd name="T1" fmla="*/ 69 h 69"/>
                <a:gd name="T2" fmla="*/ 94 w 98"/>
                <a:gd name="T3" fmla="*/ 61 h 69"/>
                <a:gd name="T4" fmla="*/ 90 w 98"/>
                <a:gd name="T5" fmla="*/ 53 h 69"/>
                <a:gd name="T6" fmla="*/ 86 w 98"/>
                <a:gd name="T7" fmla="*/ 49 h 69"/>
                <a:gd name="T8" fmla="*/ 82 w 98"/>
                <a:gd name="T9" fmla="*/ 41 h 69"/>
                <a:gd name="T10" fmla="*/ 73 w 98"/>
                <a:gd name="T11" fmla="*/ 32 h 69"/>
                <a:gd name="T12" fmla="*/ 69 w 98"/>
                <a:gd name="T13" fmla="*/ 28 h 69"/>
                <a:gd name="T14" fmla="*/ 65 w 98"/>
                <a:gd name="T15" fmla="*/ 24 h 69"/>
                <a:gd name="T16" fmla="*/ 57 w 98"/>
                <a:gd name="T17" fmla="*/ 20 h 69"/>
                <a:gd name="T18" fmla="*/ 49 w 98"/>
                <a:gd name="T19" fmla="*/ 12 h 69"/>
                <a:gd name="T20" fmla="*/ 45 w 98"/>
                <a:gd name="T21" fmla="*/ 8 h 69"/>
                <a:gd name="T22" fmla="*/ 36 w 98"/>
                <a:gd name="T23" fmla="*/ 8 h 69"/>
                <a:gd name="T24" fmla="*/ 28 w 98"/>
                <a:gd name="T25" fmla="*/ 4 h 69"/>
                <a:gd name="T26" fmla="*/ 20 w 98"/>
                <a:gd name="T27" fmla="*/ 0 h 69"/>
                <a:gd name="T28" fmla="*/ 12 w 98"/>
                <a:gd name="T29" fmla="*/ 0 h 69"/>
                <a:gd name="T30" fmla="*/ 4 w 98"/>
                <a:gd name="T31" fmla="*/ 0 h 69"/>
                <a:gd name="T32" fmla="*/ 0 w 98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69"/>
                <a:gd name="T53" fmla="*/ 98 w 98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69">
                  <a:moveTo>
                    <a:pt x="98" y="69"/>
                  </a:moveTo>
                  <a:lnTo>
                    <a:pt x="94" y="61"/>
                  </a:lnTo>
                  <a:lnTo>
                    <a:pt x="90" y="53"/>
                  </a:lnTo>
                  <a:lnTo>
                    <a:pt x="86" y="49"/>
                  </a:lnTo>
                  <a:lnTo>
                    <a:pt x="82" y="41"/>
                  </a:lnTo>
                  <a:lnTo>
                    <a:pt x="73" y="32"/>
                  </a:lnTo>
                  <a:lnTo>
                    <a:pt x="69" y="28"/>
                  </a:lnTo>
                  <a:lnTo>
                    <a:pt x="65" y="24"/>
                  </a:lnTo>
                  <a:lnTo>
                    <a:pt x="57" y="20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4" name="Freeform 74"/>
            <p:cNvSpPr>
              <a:spLocks/>
            </p:cNvSpPr>
            <p:nvPr/>
          </p:nvSpPr>
          <p:spPr bwMode="auto">
            <a:xfrm>
              <a:off x="4781" y="599"/>
              <a:ext cx="151" cy="135"/>
            </a:xfrm>
            <a:custGeom>
              <a:avLst/>
              <a:gdLst>
                <a:gd name="T0" fmla="*/ 119 w 151"/>
                <a:gd name="T1" fmla="*/ 25 h 135"/>
                <a:gd name="T2" fmla="*/ 135 w 151"/>
                <a:gd name="T3" fmla="*/ 62 h 135"/>
                <a:gd name="T4" fmla="*/ 147 w 151"/>
                <a:gd name="T5" fmla="*/ 86 h 135"/>
                <a:gd name="T6" fmla="*/ 151 w 151"/>
                <a:gd name="T7" fmla="*/ 98 h 135"/>
                <a:gd name="T8" fmla="*/ 147 w 151"/>
                <a:gd name="T9" fmla="*/ 115 h 135"/>
                <a:gd name="T10" fmla="*/ 139 w 151"/>
                <a:gd name="T11" fmla="*/ 119 h 135"/>
                <a:gd name="T12" fmla="*/ 127 w 151"/>
                <a:gd name="T13" fmla="*/ 115 h 135"/>
                <a:gd name="T14" fmla="*/ 115 w 151"/>
                <a:gd name="T15" fmla="*/ 119 h 135"/>
                <a:gd name="T16" fmla="*/ 110 w 151"/>
                <a:gd name="T17" fmla="*/ 123 h 135"/>
                <a:gd name="T18" fmla="*/ 94 w 151"/>
                <a:gd name="T19" fmla="*/ 131 h 135"/>
                <a:gd name="T20" fmla="*/ 82 w 151"/>
                <a:gd name="T21" fmla="*/ 135 h 135"/>
                <a:gd name="T22" fmla="*/ 61 w 151"/>
                <a:gd name="T23" fmla="*/ 135 h 135"/>
                <a:gd name="T24" fmla="*/ 53 w 151"/>
                <a:gd name="T25" fmla="*/ 131 h 135"/>
                <a:gd name="T26" fmla="*/ 37 w 151"/>
                <a:gd name="T27" fmla="*/ 119 h 135"/>
                <a:gd name="T28" fmla="*/ 20 w 151"/>
                <a:gd name="T29" fmla="*/ 115 h 135"/>
                <a:gd name="T30" fmla="*/ 16 w 151"/>
                <a:gd name="T31" fmla="*/ 115 h 135"/>
                <a:gd name="T32" fmla="*/ 8 w 151"/>
                <a:gd name="T33" fmla="*/ 111 h 135"/>
                <a:gd name="T34" fmla="*/ 0 w 151"/>
                <a:gd name="T35" fmla="*/ 103 h 135"/>
                <a:gd name="T36" fmla="*/ 0 w 151"/>
                <a:gd name="T37" fmla="*/ 94 h 135"/>
                <a:gd name="T38" fmla="*/ 4 w 151"/>
                <a:gd name="T39" fmla="*/ 86 h 135"/>
                <a:gd name="T40" fmla="*/ 32 w 151"/>
                <a:gd name="T41" fmla="*/ 53 h 135"/>
                <a:gd name="T42" fmla="*/ 37 w 151"/>
                <a:gd name="T43" fmla="*/ 70 h 135"/>
                <a:gd name="T44" fmla="*/ 37 w 151"/>
                <a:gd name="T45" fmla="*/ 82 h 135"/>
                <a:gd name="T46" fmla="*/ 41 w 151"/>
                <a:gd name="T47" fmla="*/ 98 h 135"/>
                <a:gd name="T48" fmla="*/ 49 w 151"/>
                <a:gd name="T49" fmla="*/ 111 h 135"/>
                <a:gd name="T50" fmla="*/ 61 w 151"/>
                <a:gd name="T51" fmla="*/ 119 h 135"/>
                <a:gd name="T52" fmla="*/ 69 w 151"/>
                <a:gd name="T53" fmla="*/ 119 h 135"/>
                <a:gd name="T54" fmla="*/ 53 w 151"/>
                <a:gd name="T55" fmla="*/ 119 h 135"/>
                <a:gd name="T56" fmla="*/ 41 w 151"/>
                <a:gd name="T57" fmla="*/ 111 h 135"/>
                <a:gd name="T58" fmla="*/ 28 w 151"/>
                <a:gd name="T59" fmla="*/ 94 h 135"/>
                <a:gd name="T60" fmla="*/ 24 w 151"/>
                <a:gd name="T61" fmla="*/ 82 h 135"/>
                <a:gd name="T62" fmla="*/ 28 w 151"/>
                <a:gd name="T63" fmla="*/ 66 h 135"/>
                <a:gd name="T64" fmla="*/ 32 w 151"/>
                <a:gd name="T65" fmla="*/ 53 h 135"/>
                <a:gd name="T66" fmla="*/ 8 w 151"/>
                <a:gd name="T67" fmla="*/ 86 h 135"/>
                <a:gd name="T68" fmla="*/ 8 w 151"/>
                <a:gd name="T69" fmla="*/ 94 h 135"/>
                <a:gd name="T70" fmla="*/ 8 w 151"/>
                <a:gd name="T71" fmla="*/ 103 h 135"/>
                <a:gd name="T72" fmla="*/ 16 w 151"/>
                <a:gd name="T73" fmla="*/ 111 h 135"/>
                <a:gd name="T74" fmla="*/ 20 w 151"/>
                <a:gd name="T75" fmla="*/ 111 h 135"/>
                <a:gd name="T76" fmla="*/ 28 w 151"/>
                <a:gd name="T77" fmla="*/ 115 h 135"/>
                <a:gd name="T78" fmla="*/ 45 w 151"/>
                <a:gd name="T79" fmla="*/ 119 h 135"/>
                <a:gd name="T80" fmla="*/ 57 w 151"/>
                <a:gd name="T81" fmla="*/ 127 h 135"/>
                <a:gd name="T82" fmla="*/ 69 w 151"/>
                <a:gd name="T83" fmla="*/ 131 h 135"/>
                <a:gd name="T84" fmla="*/ 86 w 151"/>
                <a:gd name="T85" fmla="*/ 131 h 135"/>
                <a:gd name="T86" fmla="*/ 102 w 151"/>
                <a:gd name="T87" fmla="*/ 127 h 135"/>
                <a:gd name="T88" fmla="*/ 110 w 151"/>
                <a:gd name="T89" fmla="*/ 119 h 135"/>
                <a:gd name="T90" fmla="*/ 119 w 151"/>
                <a:gd name="T91" fmla="*/ 111 h 135"/>
                <a:gd name="T92" fmla="*/ 123 w 151"/>
                <a:gd name="T93" fmla="*/ 98 h 135"/>
                <a:gd name="T94" fmla="*/ 127 w 151"/>
                <a:gd name="T95" fmla="*/ 86 h 135"/>
                <a:gd name="T96" fmla="*/ 123 w 151"/>
                <a:gd name="T97" fmla="*/ 66 h 135"/>
                <a:gd name="T98" fmla="*/ 115 w 151"/>
                <a:gd name="T99" fmla="*/ 37 h 135"/>
                <a:gd name="T100" fmla="*/ 106 w 151"/>
                <a:gd name="T101" fmla="*/ 12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"/>
                <a:gd name="T154" fmla="*/ 0 h 135"/>
                <a:gd name="T155" fmla="*/ 151 w 151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" h="135">
                  <a:moveTo>
                    <a:pt x="98" y="0"/>
                  </a:moveTo>
                  <a:lnTo>
                    <a:pt x="110" y="16"/>
                  </a:lnTo>
                  <a:lnTo>
                    <a:pt x="119" y="25"/>
                  </a:lnTo>
                  <a:lnTo>
                    <a:pt x="123" y="37"/>
                  </a:lnTo>
                  <a:lnTo>
                    <a:pt x="131" y="49"/>
                  </a:lnTo>
                  <a:lnTo>
                    <a:pt x="135" y="62"/>
                  </a:lnTo>
                  <a:lnTo>
                    <a:pt x="143" y="74"/>
                  </a:lnTo>
                  <a:lnTo>
                    <a:pt x="147" y="86"/>
                  </a:lnTo>
                  <a:lnTo>
                    <a:pt x="147" y="90"/>
                  </a:lnTo>
                  <a:lnTo>
                    <a:pt x="147" y="94"/>
                  </a:lnTo>
                  <a:lnTo>
                    <a:pt x="151" y="98"/>
                  </a:lnTo>
                  <a:lnTo>
                    <a:pt x="151" y="107"/>
                  </a:lnTo>
                  <a:lnTo>
                    <a:pt x="147" y="111"/>
                  </a:lnTo>
                  <a:lnTo>
                    <a:pt x="147" y="115"/>
                  </a:lnTo>
                  <a:lnTo>
                    <a:pt x="143" y="119"/>
                  </a:lnTo>
                  <a:lnTo>
                    <a:pt x="139" y="119"/>
                  </a:lnTo>
                  <a:lnTo>
                    <a:pt x="135" y="119"/>
                  </a:lnTo>
                  <a:lnTo>
                    <a:pt x="131" y="115"/>
                  </a:lnTo>
                  <a:lnTo>
                    <a:pt x="127" y="115"/>
                  </a:lnTo>
                  <a:lnTo>
                    <a:pt x="123" y="115"/>
                  </a:lnTo>
                  <a:lnTo>
                    <a:pt x="119" y="119"/>
                  </a:lnTo>
                  <a:lnTo>
                    <a:pt x="115" y="119"/>
                  </a:lnTo>
                  <a:lnTo>
                    <a:pt x="110" y="123"/>
                  </a:lnTo>
                  <a:lnTo>
                    <a:pt x="106" y="127"/>
                  </a:lnTo>
                  <a:lnTo>
                    <a:pt x="102" y="131"/>
                  </a:lnTo>
                  <a:lnTo>
                    <a:pt x="94" y="131"/>
                  </a:lnTo>
                  <a:lnTo>
                    <a:pt x="90" y="135"/>
                  </a:lnTo>
                  <a:lnTo>
                    <a:pt x="86" y="135"/>
                  </a:lnTo>
                  <a:lnTo>
                    <a:pt x="82" y="135"/>
                  </a:lnTo>
                  <a:lnTo>
                    <a:pt x="73" y="135"/>
                  </a:lnTo>
                  <a:lnTo>
                    <a:pt x="69" y="135"/>
                  </a:lnTo>
                  <a:lnTo>
                    <a:pt x="61" y="135"/>
                  </a:lnTo>
                  <a:lnTo>
                    <a:pt x="57" y="131"/>
                  </a:lnTo>
                  <a:lnTo>
                    <a:pt x="53" y="131"/>
                  </a:lnTo>
                  <a:lnTo>
                    <a:pt x="45" y="127"/>
                  </a:lnTo>
                  <a:lnTo>
                    <a:pt x="41" y="123"/>
                  </a:lnTo>
                  <a:lnTo>
                    <a:pt x="37" y="119"/>
                  </a:lnTo>
                  <a:lnTo>
                    <a:pt x="32" y="115"/>
                  </a:lnTo>
                  <a:lnTo>
                    <a:pt x="24" y="115"/>
                  </a:lnTo>
                  <a:lnTo>
                    <a:pt x="20" y="115"/>
                  </a:lnTo>
                  <a:lnTo>
                    <a:pt x="16" y="115"/>
                  </a:lnTo>
                  <a:lnTo>
                    <a:pt x="12" y="115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4" y="111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12" y="74"/>
                  </a:lnTo>
                  <a:lnTo>
                    <a:pt x="28" y="57"/>
                  </a:lnTo>
                  <a:lnTo>
                    <a:pt x="32" y="53"/>
                  </a:lnTo>
                  <a:lnTo>
                    <a:pt x="45" y="37"/>
                  </a:lnTo>
                  <a:lnTo>
                    <a:pt x="41" y="66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37" y="78"/>
                  </a:lnTo>
                  <a:lnTo>
                    <a:pt x="37" y="82"/>
                  </a:lnTo>
                  <a:lnTo>
                    <a:pt x="37" y="90"/>
                  </a:lnTo>
                  <a:lnTo>
                    <a:pt x="37" y="94"/>
                  </a:lnTo>
                  <a:lnTo>
                    <a:pt x="41" y="98"/>
                  </a:lnTo>
                  <a:lnTo>
                    <a:pt x="45" y="103"/>
                  </a:lnTo>
                  <a:lnTo>
                    <a:pt x="45" y="107"/>
                  </a:lnTo>
                  <a:lnTo>
                    <a:pt x="49" y="111"/>
                  </a:lnTo>
                  <a:lnTo>
                    <a:pt x="53" y="115"/>
                  </a:lnTo>
                  <a:lnTo>
                    <a:pt x="57" y="115"/>
                  </a:lnTo>
                  <a:lnTo>
                    <a:pt x="61" y="119"/>
                  </a:lnTo>
                  <a:lnTo>
                    <a:pt x="69" y="119"/>
                  </a:lnTo>
                  <a:lnTo>
                    <a:pt x="65" y="119"/>
                  </a:lnTo>
                  <a:lnTo>
                    <a:pt x="57" y="119"/>
                  </a:lnTo>
                  <a:lnTo>
                    <a:pt x="53" y="119"/>
                  </a:lnTo>
                  <a:lnTo>
                    <a:pt x="49" y="115"/>
                  </a:lnTo>
                  <a:lnTo>
                    <a:pt x="45" y="115"/>
                  </a:lnTo>
                  <a:lnTo>
                    <a:pt x="41" y="111"/>
                  </a:lnTo>
                  <a:lnTo>
                    <a:pt x="37" y="107"/>
                  </a:lnTo>
                  <a:lnTo>
                    <a:pt x="32" y="103"/>
                  </a:lnTo>
                  <a:lnTo>
                    <a:pt x="28" y="94"/>
                  </a:lnTo>
                  <a:lnTo>
                    <a:pt x="28" y="90"/>
                  </a:lnTo>
                  <a:lnTo>
                    <a:pt x="28" y="86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0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2" y="53"/>
                  </a:lnTo>
                  <a:lnTo>
                    <a:pt x="20" y="7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8" y="103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20" y="111"/>
                  </a:lnTo>
                  <a:lnTo>
                    <a:pt x="24" y="111"/>
                  </a:lnTo>
                  <a:lnTo>
                    <a:pt x="28" y="115"/>
                  </a:lnTo>
                  <a:lnTo>
                    <a:pt x="37" y="115"/>
                  </a:lnTo>
                  <a:lnTo>
                    <a:pt x="41" y="115"/>
                  </a:lnTo>
                  <a:lnTo>
                    <a:pt x="45" y="119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7" y="131"/>
                  </a:lnTo>
                  <a:lnTo>
                    <a:pt x="65" y="131"/>
                  </a:lnTo>
                  <a:lnTo>
                    <a:pt x="69" y="131"/>
                  </a:lnTo>
                  <a:lnTo>
                    <a:pt x="73" y="135"/>
                  </a:lnTo>
                  <a:lnTo>
                    <a:pt x="82" y="135"/>
                  </a:lnTo>
                  <a:lnTo>
                    <a:pt x="86" y="131"/>
                  </a:lnTo>
                  <a:lnTo>
                    <a:pt x="94" y="131"/>
                  </a:lnTo>
                  <a:lnTo>
                    <a:pt x="98" y="131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19"/>
                  </a:lnTo>
                  <a:lnTo>
                    <a:pt x="115" y="115"/>
                  </a:lnTo>
                  <a:lnTo>
                    <a:pt x="119" y="111"/>
                  </a:lnTo>
                  <a:lnTo>
                    <a:pt x="123" y="107"/>
                  </a:lnTo>
                  <a:lnTo>
                    <a:pt x="123" y="103"/>
                  </a:lnTo>
                  <a:lnTo>
                    <a:pt x="123" y="98"/>
                  </a:lnTo>
                  <a:lnTo>
                    <a:pt x="127" y="90"/>
                  </a:lnTo>
                  <a:lnTo>
                    <a:pt x="127" y="86"/>
                  </a:lnTo>
                  <a:lnTo>
                    <a:pt x="127" y="74"/>
                  </a:lnTo>
                  <a:lnTo>
                    <a:pt x="123" y="66"/>
                  </a:lnTo>
                  <a:lnTo>
                    <a:pt x="123" y="53"/>
                  </a:lnTo>
                  <a:lnTo>
                    <a:pt x="119" y="45"/>
                  </a:lnTo>
                  <a:lnTo>
                    <a:pt x="115" y="37"/>
                  </a:lnTo>
                  <a:lnTo>
                    <a:pt x="110" y="29"/>
                  </a:lnTo>
                  <a:lnTo>
                    <a:pt x="106" y="16"/>
                  </a:lnTo>
                  <a:lnTo>
                    <a:pt x="106" y="1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5" name="Freeform 75"/>
            <p:cNvSpPr>
              <a:spLocks/>
            </p:cNvSpPr>
            <p:nvPr/>
          </p:nvSpPr>
          <p:spPr bwMode="auto">
            <a:xfrm>
              <a:off x="4781" y="599"/>
              <a:ext cx="151" cy="135"/>
            </a:xfrm>
            <a:custGeom>
              <a:avLst/>
              <a:gdLst>
                <a:gd name="T0" fmla="*/ 119 w 151"/>
                <a:gd name="T1" fmla="*/ 25 h 135"/>
                <a:gd name="T2" fmla="*/ 135 w 151"/>
                <a:gd name="T3" fmla="*/ 62 h 135"/>
                <a:gd name="T4" fmla="*/ 147 w 151"/>
                <a:gd name="T5" fmla="*/ 86 h 135"/>
                <a:gd name="T6" fmla="*/ 151 w 151"/>
                <a:gd name="T7" fmla="*/ 98 h 135"/>
                <a:gd name="T8" fmla="*/ 147 w 151"/>
                <a:gd name="T9" fmla="*/ 115 h 135"/>
                <a:gd name="T10" fmla="*/ 139 w 151"/>
                <a:gd name="T11" fmla="*/ 119 h 135"/>
                <a:gd name="T12" fmla="*/ 127 w 151"/>
                <a:gd name="T13" fmla="*/ 115 h 135"/>
                <a:gd name="T14" fmla="*/ 115 w 151"/>
                <a:gd name="T15" fmla="*/ 119 h 135"/>
                <a:gd name="T16" fmla="*/ 110 w 151"/>
                <a:gd name="T17" fmla="*/ 123 h 135"/>
                <a:gd name="T18" fmla="*/ 94 w 151"/>
                <a:gd name="T19" fmla="*/ 131 h 135"/>
                <a:gd name="T20" fmla="*/ 82 w 151"/>
                <a:gd name="T21" fmla="*/ 135 h 135"/>
                <a:gd name="T22" fmla="*/ 61 w 151"/>
                <a:gd name="T23" fmla="*/ 135 h 135"/>
                <a:gd name="T24" fmla="*/ 53 w 151"/>
                <a:gd name="T25" fmla="*/ 131 h 135"/>
                <a:gd name="T26" fmla="*/ 37 w 151"/>
                <a:gd name="T27" fmla="*/ 119 h 135"/>
                <a:gd name="T28" fmla="*/ 20 w 151"/>
                <a:gd name="T29" fmla="*/ 115 h 135"/>
                <a:gd name="T30" fmla="*/ 16 w 151"/>
                <a:gd name="T31" fmla="*/ 115 h 135"/>
                <a:gd name="T32" fmla="*/ 8 w 151"/>
                <a:gd name="T33" fmla="*/ 111 h 135"/>
                <a:gd name="T34" fmla="*/ 0 w 151"/>
                <a:gd name="T35" fmla="*/ 103 h 135"/>
                <a:gd name="T36" fmla="*/ 0 w 151"/>
                <a:gd name="T37" fmla="*/ 94 h 135"/>
                <a:gd name="T38" fmla="*/ 4 w 151"/>
                <a:gd name="T39" fmla="*/ 86 h 135"/>
                <a:gd name="T40" fmla="*/ 32 w 151"/>
                <a:gd name="T41" fmla="*/ 53 h 135"/>
                <a:gd name="T42" fmla="*/ 37 w 151"/>
                <a:gd name="T43" fmla="*/ 70 h 135"/>
                <a:gd name="T44" fmla="*/ 37 w 151"/>
                <a:gd name="T45" fmla="*/ 82 h 135"/>
                <a:gd name="T46" fmla="*/ 41 w 151"/>
                <a:gd name="T47" fmla="*/ 98 h 135"/>
                <a:gd name="T48" fmla="*/ 49 w 151"/>
                <a:gd name="T49" fmla="*/ 111 h 135"/>
                <a:gd name="T50" fmla="*/ 61 w 151"/>
                <a:gd name="T51" fmla="*/ 119 h 135"/>
                <a:gd name="T52" fmla="*/ 69 w 151"/>
                <a:gd name="T53" fmla="*/ 119 h 135"/>
                <a:gd name="T54" fmla="*/ 53 w 151"/>
                <a:gd name="T55" fmla="*/ 119 h 135"/>
                <a:gd name="T56" fmla="*/ 41 w 151"/>
                <a:gd name="T57" fmla="*/ 111 h 135"/>
                <a:gd name="T58" fmla="*/ 28 w 151"/>
                <a:gd name="T59" fmla="*/ 94 h 135"/>
                <a:gd name="T60" fmla="*/ 24 w 151"/>
                <a:gd name="T61" fmla="*/ 82 h 135"/>
                <a:gd name="T62" fmla="*/ 28 w 151"/>
                <a:gd name="T63" fmla="*/ 66 h 135"/>
                <a:gd name="T64" fmla="*/ 32 w 151"/>
                <a:gd name="T65" fmla="*/ 53 h 135"/>
                <a:gd name="T66" fmla="*/ 8 w 151"/>
                <a:gd name="T67" fmla="*/ 86 h 135"/>
                <a:gd name="T68" fmla="*/ 8 w 151"/>
                <a:gd name="T69" fmla="*/ 94 h 135"/>
                <a:gd name="T70" fmla="*/ 8 w 151"/>
                <a:gd name="T71" fmla="*/ 103 h 135"/>
                <a:gd name="T72" fmla="*/ 16 w 151"/>
                <a:gd name="T73" fmla="*/ 111 h 135"/>
                <a:gd name="T74" fmla="*/ 20 w 151"/>
                <a:gd name="T75" fmla="*/ 111 h 135"/>
                <a:gd name="T76" fmla="*/ 28 w 151"/>
                <a:gd name="T77" fmla="*/ 115 h 135"/>
                <a:gd name="T78" fmla="*/ 45 w 151"/>
                <a:gd name="T79" fmla="*/ 119 h 135"/>
                <a:gd name="T80" fmla="*/ 57 w 151"/>
                <a:gd name="T81" fmla="*/ 127 h 135"/>
                <a:gd name="T82" fmla="*/ 69 w 151"/>
                <a:gd name="T83" fmla="*/ 131 h 135"/>
                <a:gd name="T84" fmla="*/ 86 w 151"/>
                <a:gd name="T85" fmla="*/ 131 h 135"/>
                <a:gd name="T86" fmla="*/ 102 w 151"/>
                <a:gd name="T87" fmla="*/ 127 h 135"/>
                <a:gd name="T88" fmla="*/ 110 w 151"/>
                <a:gd name="T89" fmla="*/ 119 h 135"/>
                <a:gd name="T90" fmla="*/ 119 w 151"/>
                <a:gd name="T91" fmla="*/ 111 h 135"/>
                <a:gd name="T92" fmla="*/ 123 w 151"/>
                <a:gd name="T93" fmla="*/ 98 h 135"/>
                <a:gd name="T94" fmla="*/ 127 w 151"/>
                <a:gd name="T95" fmla="*/ 86 h 135"/>
                <a:gd name="T96" fmla="*/ 123 w 151"/>
                <a:gd name="T97" fmla="*/ 66 h 135"/>
                <a:gd name="T98" fmla="*/ 115 w 151"/>
                <a:gd name="T99" fmla="*/ 37 h 135"/>
                <a:gd name="T100" fmla="*/ 106 w 151"/>
                <a:gd name="T101" fmla="*/ 12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"/>
                <a:gd name="T154" fmla="*/ 0 h 135"/>
                <a:gd name="T155" fmla="*/ 151 w 151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" h="135">
                  <a:moveTo>
                    <a:pt x="98" y="0"/>
                  </a:moveTo>
                  <a:lnTo>
                    <a:pt x="110" y="16"/>
                  </a:lnTo>
                  <a:lnTo>
                    <a:pt x="119" y="25"/>
                  </a:lnTo>
                  <a:lnTo>
                    <a:pt x="123" y="37"/>
                  </a:lnTo>
                  <a:lnTo>
                    <a:pt x="131" y="49"/>
                  </a:lnTo>
                  <a:lnTo>
                    <a:pt x="135" y="62"/>
                  </a:lnTo>
                  <a:lnTo>
                    <a:pt x="143" y="74"/>
                  </a:lnTo>
                  <a:lnTo>
                    <a:pt x="147" y="86"/>
                  </a:lnTo>
                  <a:lnTo>
                    <a:pt x="147" y="90"/>
                  </a:lnTo>
                  <a:lnTo>
                    <a:pt x="147" y="94"/>
                  </a:lnTo>
                  <a:lnTo>
                    <a:pt x="151" y="98"/>
                  </a:lnTo>
                  <a:lnTo>
                    <a:pt x="151" y="107"/>
                  </a:lnTo>
                  <a:lnTo>
                    <a:pt x="147" y="111"/>
                  </a:lnTo>
                  <a:lnTo>
                    <a:pt x="147" y="115"/>
                  </a:lnTo>
                  <a:lnTo>
                    <a:pt x="143" y="119"/>
                  </a:lnTo>
                  <a:lnTo>
                    <a:pt x="139" y="119"/>
                  </a:lnTo>
                  <a:lnTo>
                    <a:pt x="135" y="119"/>
                  </a:lnTo>
                  <a:lnTo>
                    <a:pt x="131" y="115"/>
                  </a:lnTo>
                  <a:lnTo>
                    <a:pt x="127" y="115"/>
                  </a:lnTo>
                  <a:lnTo>
                    <a:pt x="123" y="115"/>
                  </a:lnTo>
                  <a:lnTo>
                    <a:pt x="119" y="119"/>
                  </a:lnTo>
                  <a:lnTo>
                    <a:pt x="115" y="119"/>
                  </a:lnTo>
                  <a:lnTo>
                    <a:pt x="110" y="123"/>
                  </a:lnTo>
                  <a:lnTo>
                    <a:pt x="106" y="127"/>
                  </a:lnTo>
                  <a:lnTo>
                    <a:pt x="102" y="131"/>
                  </a:lnTo>
                  <a:lnTo>
                    <a:pt x="94" y="131"/>
                  </a:lnTo>
                  <a:lnTo>
                    <a:pt x="90" y="135"/>
                  </a:lnTo>
                  <a:lnTo>
                    <a:pt x="86" y="135"/>
                  </a:lnTo>
                  <a:lnTo>
                    <a:pt x="82" y="135"/>
                  </a:lnTo>
                  <a:lnTo>
                    <a:pt x="73" y="135"/>
                  </a:lnTo>
                  <a:lnTo>
                    <a:pt x="69" y="135"/>
                  </a:lnTo>
                  <a:lnTo>
                    <a:pt x="61" y="135"/>
                  </a:lnTo>
                  <a:lnTo>
                    <a:pt x="57" y="131"/>
                  </a:lnTo>
                  <a:lnTo>
                    <a:pt x="53" y="131"/>
                  </a:lnTo>
                  <a:lnTo>
                    <a:pt x="45" y="127"/>
                  </a:lnTo>
                  <a:lnTo>
                    <a:pt x="41" y="123"/>
                  </a:lnTo>
                  <a:lnTo>
                    <a:pt x="37" y="119"/>
                  </a:lnTo>
                  <a:lnTo>
                    <a:pt x="32" y="115"/>
                  </a:lnTo>
                  <a:lnTo>
                    <a:pt x="24" y="115"/>
                  </a:lnTo>
                  <a:lnTo>
                    <a:pt x="20" y="115"/>
                  </a:lnTo>
                  <a:lnTo>
                    <a:pt x="16" y="115"/>
                  </a:lnTo>
                  <a:lnTo>
                    <a:pt x="12" y="115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4" y="111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12" y="74"/>
                  </a:lnTo>
                  <a:lnTo>
                    <a:pt x="28" y="57"/>
                  </a:lnTo>
                  <a:lnTo>
                    <a:pt x="32" y="53"/>
                  </a:lnTo>
                  <a:lnTo>
                    <a:pt x="45" y="37"/>
                  </a:lnTo>
                  <a:lnTo>
                    <a:pt x="41" y="66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37" y="78"/>
                  </a:lnTo>
                  <a:lnTo>
                    <a:pt x="37" y="82"/>
                  </a:lnTo>
                  <a:lnTo>
                    <a:pt x="37" y="90"/>
                  </a:lnTo>
                  <a:lnTo>
                    <a:pt x="37" y="94"/>
                  </a:lnTo>
                  <a:lnTo>
                    <a:pt x="41" y="98"/>
                  </a:lnTo>
                  <a:lnTo>
                    <a:pt x="45" y="103"/>
                  </a:lnTo>
                  <a:lnTo>
                    <a:pt x="45" y="107"/>
                  </a:lnTo>
                  <a:lnTo>
                    <a:pt x="49" y="111"/>
                  </a:lnTo>
                  <a:lnTo>
                    <a:pt x="53" y="115"/>
                  </a:lnTo>
                  <a:lnTo>
                    <a:pt x="57" y="115"/>
                  </a:lnTo>
                  <a:lnTo>
                    <a:pt x="61" y="119"/>
                  </a:lnTo>
                  <a:lnTo>
                    <a:pt x="69" y="119"/>
                  </a:lnTo>
                  <a:lnTo>
                    <a:pt x="65" y="119"/>
                  </a:lnTo>
                  <a:lnTo>
                    <a:pt x="57" y="119"/>
                  </a:lnTo>
                  <a:lnTo>
                    <a:pt x="53" y="119"/>
                  </a:lnTo>
                  <a:lnTo>
                    <a:pt x="49" y="115"/>
                  </a:lnTo>
                  <a:lnTo>
                    <a:pt x="45" y="115"/>
                  </a:lnTo>
                  <a:lnTo>
                    <a:pt x="41" y="111"/>
                  </a:lnTo>
                  <a:lnTo>
                    <a:pt x="37" y="107"/>
                  </a:lnTo>
                  <a:lnTo>
                    <a:pt x="32" y="103"/>
                  </a:lnTo>
                  <a:lnTo>
                    <a:pt x="28" y="94"/>
                  </a:lnTo>
                  <a:lnTo>
                    <a:pt x="28" y="90"/>
                  </a:lnTo>
                  <a:lnTo>
                    <a:pt x="28" y="86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0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2" y="53"/>
                  </a:lnTo>
                  <a:lnTo>
                    <a:pt x="20" y="7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8" y="103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20" y="111"/>
                  </a:lnTo>
                  <a:lnTo>
                    <a:pt x="24" y="111"/>
                  </a:lnTo>
                  <a:lnTo>
                    <a:pt x="28" y="115"/>
                  </a:lnTo>
                  <a:lnTo>
                    <a:pt x="37" y="115"/>
                  </a:lnTo>
                  <a:lnTo>
                    <a:pt x="41" y="115"/>
                  </a:lnTo>
                  <a:lnTo>
                    <a:pt x="45" y="119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7" y="131"/>
                  </a:lnTo>
                  <a:lnTo>
                    <a:pt x="65" y="131"/>
                  </a:lnTo>
                  <a:lnTo>
                    <a:pt x="69" y="131"/>
                  </a:lnTo>
                  <a:lnTo>
                    <a:pt x="73" y="135"/>
                  </a:lnTo>
                  <a:lnTo>
                    <a:pt x="82" y="135"/>
                  </a:lnTo>
                  <a:lnTo>
                    <a:pt x="86" y="131"/>
                  </a:lnTo>
                  <a:lnTo>
                    <a:pt x="94" y="131"/>
                  </a:lnTo>
                  <a:lnTo>
                    <a:pt x="98" y="131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19"/>
                  </a:lnTo>
                  <a:lnTo>
                    <a:pt x="115" y="115"/>
                  </a:lnTo>
                  <a:lnTo>
                    <a:pt x="119" y="111"/>
                  </a:lnTo>
                  <a:lnTo>
                    <a:pt x="123" y="107"/>
                  </a:lnTo>
                  <a:lnTo>
                    <a:pt x="123" y="103"/>
                  </a:lnTo>
                  <a:lnTo>
                    <a:pt x="123" y="98"/>
                  </a:lnTo>
                  <a:lnTo>
                    <a:pt x="127" y="90"/>
                  </a:lnTo>
                  <a:lnTo>
                    <a:pt x="127" y="86"/>
                  </a:lnTo>
                  <a:lnTo>
                    <a:pt x="127" y="74"/>
                  </a:lnTo>
                  <a:lnTo>
                    <a:pt x="123" y="66"/>
                  </a:lnTo>
                  <a:lnTo>
                    <a:pt x="123" y="53"/>
                  </a:lnTo>
                  <a:lnTo>
                    <a:pt x="119" y="45"/>
                  </a:lnTo>
                  <a:lnTo>
                    <a:pt x="115" y="37"/>
                  </a:lnTo>
                  <a:lnTo>
                    <a:pt x="110" y="29"/>
                  </a:lnTo>
                  <a:lnTo>
                    <a:pt x="106" y="16"/>
                  </a:lnTo>
                  <a:lnTo>
                    <a:pt x="106" y="12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6" name="Freeform 76"/>
            <p:cNvSpPr>
              <a:spLocks/>
            </p:cNvSpPr>
            <p:nvPr/>
          </p:nvSpPr>
          <p:spPr bwMode="auto">
            <a:xfrm>
              <a:off x="4900" y="632"/>
              <a:ext cx="24" cy="78"/>
            </a:xfrm>
            <a:custGeom>
              <a:avLst/>
              <a:gdLst>
                <a:gd name="T0" fmla="*/ 24 w 24"/>
                <a:gd name="T1" fmla="*/ 74 h 78"/>
                <a:gd name="T2" fmla="*/ 24 w 24"/>
                <a:gd name="T3" fmla="*/ 74 h 78"/>
                <a:gd name="T4" fmla="*/ 24 w 24"/>
                <a:gd name="T5" fmla="*/ 78 h 78"/>
                <a:gd name="T6" fmla="*/ 20 w 24"/>
                <a:gd name="T7" fmla="*/ 78 h 78"/>
                <a:gd name="T8" fmla="*/ 20 w 24"/>
                <a:gd name="T9" fmla="*/ 78 h 78"/>
                <a:gd name="T10" fmla="*/ 16 w 24"/>
                <a:gd name="T11" fmla="*/ 78 h 78"/>
                <a:gd name="T12" fmla="*/ 16 w 24"/>
                <a:gd name="T13" fmla="*/ 78 h 78"/>
                <a:gd name="T14" fmla="*/ 16 w 24"/>
                <a:gd name="T15" fmla="*/ 78 h 78"/>
                <a:gd name="T16" fmla="*/ 12 w 24"/>
                <a:gd name="T17" fmla="*/ 74 h 78"/>
                <a:gd name="T18" fmla="*/ 12 w 24"/>
                <a:gd name="T19" fmla="*/ 74 h 78"/>
                <a:gd name="T20" fmla="*/ 12 w 24"/>
                <a:gd name="T21" fmla="*/ 65 h 78"/>
                <a:gd name="T22" fmla="*/ 12 w 24"/>
                <a:gd name="T23" fmla="*/ 53 h 78"/>
                <a:gd name="T24" fmla="*/ 12 w 24"/>
                <a:gd name="T25" fmla="*/ 45 h 78"/>
                <a:gd name="T26" fmla="*/ 12 w 24"/>
                <a:gd name="T27" fmla="*/ 37 h 78"/>
                <a:gd name="T28" fmla="*/ 12 w 24"/>
                <a:gd name="T29" fmla="*/ 29 h 78"/>
                <a:gd name="T30" fmla="*/ 8 w 24"/>
                <a:gd name="T31" fmla="*/ 20 h 78"/>
                <a:gd name="T32" fmla="*/ 4 w 24"/>
                <a:gd name="T33" fmla="*/ 8 h 78"/>
                <a:gd name="T34" fmla="*/ 0 w 24"/>
                <a:gd name="T35" fmla="*/ 4 h 78"/>
                <a:gd name="T36" fmla="*/ 0 w 24"/>
                <a:gd name="T37" fmla="*/ 0 h 78"/>
                <a:gd name="T38" fmla="*/ 0 w 24"/>
                <a:gd name="T39" fmla="*/ 0 h 78"/>
                <a:gd name="T40" fmla="*/ 12 w 24"/>
                <a:gd name="T41" fmla="*/ 20 h 78"/>
                <a:gd name="T42" fmla="*/ 16 w 24"/>
                <a:gd name="T43" fmla="*/ 29 h 78"/>
                <a:gd name="T44" fmla="*/ 16 w 24"/>
                <a:gd name="T45" fmla="*/ 37 h 78"/>
                <a:gd name="T46" fmla="*/ 20 w 24"/>
                <a:gd name="T47" fmla="*/ 49 h 78"/>
                <a:gd name="T48" fmla="*/ 20 w 24"/>
                <a:gd name="T49" fmla="*/ 57 h 78"/>
                <a:gd name="T50" fmla="*/ 24 w 24"/>
                <a:gd name="T51" fmla="*/ 65 h 78"/>
                <a:gd name="T52" fmla="*/ 24 w 24"/>
                <a:gd name="T53" fmla="*/ 74 h 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78"/>
                <a:gd name="T83" fmla="*/ 24 w 24"/>
                <a:gd name="T84" fmla="*/ 78 h 7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78">
                  <a:moveTo>
                    <a:pt x="24" y="74"/>
                  </a:moveTo>
                  <a:lnTo>
                    <a:pt x="24" y="74"/>
                  </a:lnTo>
                  <a:lnTo>
                    <a:pt x="24" y="78"/>
                  </a:lnTo>
                  <a:lnTo>
                    <a:pt x="20" y="78"/>
                  </a:lnTo>
                  <a:lnTo>
                    <a:pt x="16" y="78"/>
                  </a:lnTo>
                  <a:lnTo>
                    <a:pt x="12" y="74"/>
                  </a:lnTo>
                  <a:lnTo>
                    <a:pt x="12" y="65"/>
                  </a:lnTo>
                  <a:lnTo>
                    <a:pt x="12" y="53"/>
                  </a:lnTo>
                  <a:lnTo>
                    <a:pt x="12" y="45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8" y="20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16" y="29"/>
                  </a:lnTo>
                  <a:lnTo>
                    <a:pt x="16" y="37"/>
                  </a:lnTo>
                  <a:lnTo>
                    <a:pt x="20" y="49"/>
                  </a:lnTo>
                  <a:lnTo>
                    <a:pt x="20" y="57"/>
                  </a:lnTo>
                  <a:lnTo>
                    <a:pt x="24" y="65"/>
                  </a:lnTo>
                  <a:lnTo>
                    <a:pt x="24" y="74"/>
                  </a:lnTo>
                  <a:close/>
                </a:path>
              </a:pathLst>
            </a:custGeom>
            <a:solidFill>
              <a:srgbClr val="FF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7" name="Freeform 77"/>
            <p:cNvSpPr>
              <a:spLocks/>
            </p:cNvSpPr>
            <p:nvPr/>
          </p:nvSpPr>
          <p:spPr bwMode="auto">
            <a:xfrm>
              <a:off x="4900" y="632"/>
              <a:ext cx="24" cy="78"/>
            </a:xfrm>
            <a:custGeom>
              <a:avLst/>
              <a:gdLst>
                <a:gd name="T0" fmla="*/ 24 w 24"/>
                <a:gd name="T1" fmla="*/ 74 h 78"/>
                <a:gd name="T2" fmla="*/ 24 w 24"/>
                <a:gd name="T3" fmla="*/ 74 h 78"/>
                <a:gd name="T4" fmla="*/ 24 w 24"/>
                <a:gd name="T5" fmla="*/ 78 h 78"/>
                <a:gd name="T6" fmla="*/ 20 w 24"/>
                <a:gd name="T7" fmla="*/ 78 h 78"/>
                <a:gd name="T8" fmla="*/ 20 w 24"/>
                <a:gd name="T9" fmla="*/ 78 h 78"/>
                <a:gd name="T10" fmla="*/ 16 w 24"/>
                <a:gd name="T11" fmla="*/ 78 h 78"/>
                <a:gd name="T12" fmla="*/ 16 w 24"/>
                <a:gd name="T13" fmla="*/ 78 h 78"/>
                <a:gd name="T14" fmla="*/ 16 w 24"/>
                <a:gd name="T15" fmla="*/ 78 h 78"/>
                <a:gd name="T16" fmla="*/ 12 w 24"/>
                <a:gd name="T17" fmla="*/ 74 h 78"/>
                <a:gd name="T18" fmla="*/ 12 w 24"/>
                <a:gd name="T19" fmla="*/ 74 h 78"/>
                <a:gd name="T20" fmla="*/ 12 w 24"/>
                <a:gd name="T21" fmla="*/ 65 h 78"/>
                <a:gd name="T22" fmla="*/ 12 w 24"/>
                <a:gd name="T23" fmla="*/ 53 h 78"/>
                <a:gd name="T24" fmla="*/ 12 w 24"/>
                <a:gd name="T25" fmla="*/ 45 h 78"/>
                <a:gd name="T26" fmla="*/ 12 w 24"/>
                <a:gd name="T27" fmla="*/ 37 h 78"/>
                <a:gd name="T28" fmla="*/ 12 w 24"/>
                <a:gd name="T29" fmla="*/ 29 h 78"/>
                <a:gd name="T30" fmla="*/ 8 w 24"/>
                <a:gd name="T31" fmla="*/ 20 h 78"/>
                <a:gd name="T32" fmla="*/ 4 w 24"/>
                <a:gd name="T33" fmla="*/ 8 h 78"/>
                <a:gd name="T34" fmla="*/ 0 w 24"/>
                <a:gd name="T35" fmla="*/ 4 h 78"/>
                <a:gd name="T36" fmla="*/ 0 w 24"/>
                <a:gd name="T37" fmla="*/ 0 h 78"/>
                <a:gd name="T38" fmla="*/ 0 w 24"/>
                <a:gd name="T39" fmla="*/ 0 h 78"/>
                <a:gd name="T40" fmla="*/ 12 w 24"/>
                <a:gd name="T41" fmla="*/ 20 h 78"/>
                <a:gd name="T42" fmla="*/ 16 w 24"/>
                <a:gd name="T43" fmla="*/ 29 h 78"/>
                <a:gd name="T44" fmla="*/ 16 w 24"/>
                <a:gd name="T45" fmla="*/ 37 h 78"/>
                <a:gd name="T46" fmla="*/ 20 w 24"/>
                <a:gd name="T47" fmla="*/ 49 h 78"/>
                <a:gd name="T48" fmla="*/ 20 w 24"/>
                <a:gd name="T49" fmla="*/ 57 h 78"/>
                <a:gd name="T50" fmla="*/ 24 w 24"/>
                <a:gd name="T51" fmla="*/ 65 h 78"/>
                <a:gd name="T52" fmla="*/ 24 w 24"/>
                <a:gd name="T53" fmla="*/ 74 h 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78"/>
                <a:gd name="T83" fmla="*/ 24 w 24"/>
                <a:gd name="T84" fmla="*/ 78 h 7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78">
                  <a:moveTo>
                    <a:pt x="24" y="74"/>
                  </a:moveTo>
                  <a:lnTo>
                    <a:pt x="24" y="74"/>
                  </a:lnTo>
                  <a:lnTo>
                    <a:pt x="24" y="78"/>
                  </a:lnTo>
                  <a:lnTo>
                    <a:pt x="20" y="78"/>
                  </a:lnTo>
                  <a:lnTo>
                    <a:pt x="16" y="78"/>
                  </a:lnTo>
                  <a:lnTo>
                    <a:pt x="12" y="74"/>
                  </a:lnTo>
                  <a:lnTo>
                    <a:pt x="12" y="65"/>
                  </a:lnTo>
                  <a:lnTo>
                    <a:pt x="12" y="53"/>
                  </a:lnTo>
                  <a:lnTo>
                    <a:pt x="12" y="45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8" y="20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16" y="29"/>
                  </a:lnTo>
                  <a:lnTo>
                    <a:pt x="16" y="37"/>
                  </a:lnTo>
                  <a:lnTo>
                    <a:pt x="20" y="49"/>
                  </a:lnTo>
                  <a:lnTo>
                    <a:pt x="20" y="57"/>
                  </a:lnTo>
                  <a:lnTo>
                    <a:pt x="24" y="65"/>
                  </a:lnTo>
                  <a:lnTo>
                    <a:pt x="24" y="74"/>
                  </a:lnTo>
                </a:path>
              </a:pathLst>
            </a:custGeom>
            <a:noFill/>
            <a:ln w="0">
              <a:solidFill>
                <a:srgbClr val="FFB5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8" name="Freeform 78"/>
            <p:cNvSpPr>
              <a:spLocks/>
            </p:cNvSpPr>
            <p:nvPr/>
          </p:nvSpPr>
          <p:spPr bwMode="auto">
            <a:xfrm>
              <a:off x="4982" y="656"/>
              <a:ext cx="41" cy="58"/>
            </a:xfrm>
            <a:custGeom>
              <a:avLst/>
              <a:gdLst>
                <a:gd name="T0" fmla="*/ 41 w 41"/>
                <a:gd name="T1" fmla="*/ 58 h 58"/>
                <a:gd name="T2" fmla="*/ 37 w 41"/>
                <a:gd name="T3" fmla="*/ 54 h 58"/>
                <a:gd name="T4" fmla="*/ 32 w 41"/>
                <a:gd name="T5" fmla="*/ 41 h 58"/>
                <a:gd name="T6" fmla="*/ 28 w 41"/>
                <a:gd name="T7" fmla="*/ 33 h 58"/>
                <a:gd name="T8" fmla="*/ 24 w 41"/>
                <a:gd name="T9" fmla="*/ 25 h 58"/>
                <a:gd name="T10" fmla="*/ 16 w 41"/>
                <a:gd name="T11" fmla="*/ 21 h 58"/>
                <a:gd name="T12" fmla="*/ 12 w 41"/>
                <a:gd name="T13" fmla="*/ 13 h 58"/>
                <a:gd name="T14" fmla="*/ 4 w 41"/>
                <a:gd name="T15" fmla="*/ 5 h 58"/>
                <a:gd name="T16" fmla="*/ 0 w 41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58"/>
                <a:gd name="T29" fmla="*/ 41 w 41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58">
                  <a:moveTo>
                    <a:pt x="41" y="58"/>
                  </a:moveTo>
                  <a:lnTo>
                    <a:pt x="37" y="54"/>
                  </a:lnTo>
                  <a:lnTo>
                    <a:pt x="32" y="41"/>
                  </a:lnTo>
                  <a:lnTo>
                    <a:pt x="28" y="33"/>
                  </a:lnTo>
                  <a:lnTo>
                    <a:pt x="24" y="25"/>
                  </a:lnTo>
                  <a:lnTo>
                    <a:pt x="16" y="21"/>
                  </a:lnTo>
                  <a:lnTo>
                    <a:pt x="12" y="13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79" name="Freeform 79"/>
            <p:cNvSpPr>
              <a:spLocks/>
            </p:cNvSpPr>
            <p:nvPr/>
          </p:nvSpPr>
          <p:spPr bwMode="auto">
            <a:xfrm>
              <a:off x="4756" y="1022"/>
              <a:ext cx="287" cy="418"/>
            </a:xfrm>
            <a:custGeom>
              <a:avLst/>
              <a:gdLst>
                <a:gd name="T0" fmla="*/ 287 w 287"/>
                <a:gd name="T1" fmla="*/ 418 h 418"/>
                <a:gd name="T2" fmla="*/ 131 w 287"/>
                <a:gd name="T3" fmla="*/ 418 h 418"/>
                <a:gd name="T4" fmla="*/ 119 w 287"/>
                <a:gd name="T5" fmla="*/ 356 h 418"/>
                <a:gd name="T6" fmla="*/ 90 w 287"/>
                <a:gd name="T7" fmla="*/ 262 h 418"/>
                <a:gd name="T8" fmla="*/ 90 w 287"/>
                <a:gd name="T9" fmla="*/ 254 h 418"/>
                <a:gd name="T10" fmla="*/ 86 w 287"/>
                <a:gd name="T11" fmla="*/ 246 h 418"/>
                <a:gd name="T12" fmla="*/ 86 w 287"/>
                <a:gd name="T13" fmla="*/ 233 h 418"/>
                <a:gd name="T14" fmla="*/ 86 w 287"/>
                <a:gd name="T15" fmla="*/ 225 h 418"/>
                <a:gd name="T16" fmla="*/ 86 w 287"/>
                <a:gd name="T17" fmla="*/ 217 h 418"/>
                <a:gd name="T18" fmla="*/ 86 w 287"/>
                <a:gd name="T19" fmla="*/ 209 h 418"/>
                <a:gd name="T20" fmla="*/ 86 w 287"/>
                <a:gd name="T21" fmla="*/ 196 h 418"/>
                <a:gd name="T22" fmla="*/ 86 w 287"/>
                <a:gd name="T23" fmla="*/ 188 h 418"/>
                <a:gd name="T24" fmla="*/ 90 w 287"/>
                <a:gd name="T25" fmla="*/ 180 h 418"/>
                <a:gd name="T26" fmla="*/ 94 w 287"/>
                <a:gd name="T27" fmla="*/ 172 h 418"/>
                <a:gd name="T28" fmla="*/ 98 w 287"/>
                <a:gd name="T29" fmla="*/ 164 h 418"/>
                <a:gd name="T30" fmla="*/ 103 w 287"/>
                <a:gd name="T31" fmla="*/ 155 h 418"/>
                <a:gd name="T32" fmla="*/ 107 w 287"/>
                <a:gd name="T33" fmla="*/ 147 h 418"/>
                <a:gd name="T34" fmla="*/ 94 w 287"/>
                <a:gd name="T35" fmla="*/ 119 h 418"/>
                <a:gd name="T36" fmla="*/ 90 w 287"/>
                <a:gd name="T37" fmla="*/ 119 h 418"/>
                <a:gd name="T38" fmla="*/ 0 w 287"/>
                <a:gd name="T39" fmla="*/ 32 h 418"/>
                <a:gd name="T40" fmla="*/ 78 w 287"/>
                <a:gd name="T41" fmla="*/ 0 h 418"/>
                <a:gd name="T42" fmla="*/ 98 w 287"/>
                <a:gd name="T43" fmla="*/ 4 h 418"/>
                <a:gd name="T44" fmla="*/ 107 w 287"/>
                <a:gd name="T45" fmla="*/ 0 h 418"/>
                <a:gd name="T46" fmla="*/ 144 w 287"/>
                <a:gd name="T47" fmla="*/ 8 h 418"/>
                <a:gd name="T48" fmla="*/ 156 w 287"/>
                <a:gd name="T49" fmla="*/ 0 h 418"/>
                <a:gd name="T50" fmla="*/ 209 w 287"/>
                <a:gd name="T51" fmla="*/ 12 h 418"/>
                <a:gd name="T52" fmla="*/ 209 w 287"/>
                <a:gd name="T53" fmla="*/ 16 h 418"/>
                <a:gd name="T54" fmla="*/ 185 w 287"/>
                <a:gd name="T55" fmla="*/ 28 h 418"/>
                <a:gd name="T56" fmla="*/ 176 w 287"/>
                <a:gd name="T57" fmla="*/ 41 h 418"/>
                <a:gd name="T58" fmla="*/ 181 w 287"/>
                <a:gd name="T59" fmla="*/ 57 h 418"/>
                <a:gd name="T60" fmla="*/ 189 w 287"/>
                <a:gd name="T61" fmla="*/ 135 h 418"/>
                <a:gd name="T62" fmla="*/ 193 w 287"/>
                <a:gd name="T63" fmla="*/ 147 h 418"/>
                <a:gd name="T64" fmla="*/ 193 w 287"/>
                <a:gd name="T65" fmla="*/ 155 h 418"/>
                <a:gd name="T66" fmla="*/ 242 w 287"/>
                <a:gd name="T67" fmla="*/ 291 h 418"/>
                <a:gd name="T68" fmla="*/ 271 w 287"/>
                <a:gd name="T69" fmla="*/ 381 h 418"/>
                <a:gd name="T70" fmla="*/ 287 w 287"/>
                <a:gd name="T71" fmla="*/ 418 h 4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7"/>
                <a:gd name="T109" fmla="*/ 0 h 418"/>
                <a:gd name="T110" fmla="*/ 287 w 287"/>
                <a:gd name="T111" fmla="*/ 418 h 4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7" h="418">
                  <a:moveTo>
                    <a:pt x="287" y="418"/>
                  </a:moveTo>
                  <a:lnTo>
                    <a:pt x="131" y="418"/>
                  </a:lnTo>
                  <a:lnTo>
                    <a:pt x="119" y="356"/>
                  </a:lnTo>
                  <a:lnTo>
                    <a:pt x="90" y="262"/>
                  </a:lnTo>
                  <a:lnTo>
                    <a:pt x="90" y="254"/>
                  </a:lnTo>
                  <a:lnTo>
                    <a:pt x="86" y="246"/>
                  </a:lnTo>
                  <a:lnTo>
                    <a:pt x="86" y="233"/>
                  </a:lnTo>
                  <a:lnTo>
                    <a:pt x="86" y="225"/>
                  </a:lnTo>
                  <a:lnTo>
                    <a:pt x="86" y="217"/>
                  </a:lnTo>
                  <a:lnTo>
                    <a:pt x="86" y="209"/>
                  </a:lnTo>
                  <a:lnTo>
                    <a:pt x="86" y="196"/>
                  </a:lnTo>
                  <a:lnTo>
                    <a:pt x="86" y="188"/>
                  </a:lnTo>
                  <a:lnTo>
                    <a:pt x="90" y="180"/>
                  </a:lnTo>
                  <a:lnTo>
                    <a:pt x="94" y="172"/>
                  </a:lnTo>
                  <a:lnTo>
                    <a:pt x="98" y="164"/>
                  </a:lnTo>
                  <a:lnTo>
                    <a:pt x="103" y="155"/>
                  </a:lnTo>
                  <a:lnTo>
                    <a:pt x="107" y="147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0" y="32"/>
                  </a:lnTo>
                  <a:lnTo>
                    <a:pt x="78" y="0"/>
                  </a:lnTo>
                  <a:lnTo>
                    <a:pt x="98" y="4"/>
                  </a:lnTo>
                  <a:lnTo>
                    <a:pt x="107" y="0"/>
                  </a:lnTo>
                  <a:lnTo>
                    <a:pt x="144" y="8"/>
                  </a:lnTo>
                  <a:lnTo>
                    <a:pt x="156" y="0"/>
                  </a:lnTo>
                  <a:lnTo>
                    <a:pt x="209" y="12"/>
                  </a:lnTo>
                  <a:lnTo>
                    <a:pt x="209" y="16"/>
                  </a:lnTo>
                  <a:lnTo>
                    <a:pt x="185" y="28"/>
                  </a:lnTo>
                  <a:lnTo>
                    <a:pt x="176" y="41"/>
                  </a:lnTo>
                  <a:lnTo>
                    <a:pt x="181" y="57"/>
                  </a:lnTo>
                  <a:lnTo>
                    <a:pt x="189" y="135"/>
                  </a:lnTo>
                  <a:lnTo>
                    <a:pt x="193" y="147"/>
                  </a:lnTo>
                  <a:lnTo>
                    <a:pt x="193" y="155"/>
                  </a:lnTo>
                  <a:lnTo>
                    <a:pt x="242" y="291"/>
                  </a:lnTo>
                  <a:lnTo>
                    <a:pt x="271" y="381"/>
                  </a:lnTo>
                  <a:lnTo>
                    <a:pt x="287" y="418"/>
                  </a:lnTo>
                  <a:close/>
                </a:path>
              </a:pathLst>
            </a:custGeom>
            <a:solidFill>
              <a:srgbClr val="00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0" name="Freeform 80"/>
            <p:cNvSpPr>
              <a:spLocks/>
            </p:cNvSpPr>
            <p:nvPr/>
          </p:nvSpPr>
          <p:spPr bwMode="auto">
            <a:xfrm>
              <a:off x="4756" y="1022"/>
              <a:ext cx="287" cy="418"/>
            </a:xfrm>
            <a:custGeom>
              <a:avLst/>
              <a:gdLst>
                <a:gd name="T0" fmla="*/ 287 w 287"/>
                <a:gd name="T1" fmla="*/ 418 h 418"/>
                <a:gd name="T2" fmla="*/ 131 w 287"/>
                <a:gd name="T3" fmla="*/ 418 h 418"/>
                <a:gd name="T4" fmla="*/ 119 w 287"/>
                <a:gd name="T5" fmla="*/ 356 h 418"/>
                <a:gd name="T6" fmla="*/ 90 w 287"/>
                <a:gd name="T7" fmla="*/ 262 h 418"/>
                <a:gd name="T8" fmla="*/ 90 w 287"/>
                <a:gd name="T9" fmla="*/ 254 h 418"/>
                <a:gd name="T10" fmla="*/ 86 w 287"/>
                <a:gd name="T11" fmla="*/ 246 h 418"/>
                <a:gd name="T12" fmla="*/ 86 w 287"/>
                <a:gd name="T13" fmla="*/ 233 h 418"/>
                <a:gd name="T14" fmla="*/ 86 w 287"/>
                <a:gd name="T15" fmla="*/ 225 h 418"/>
                <a:gd name="T16" fmla="*/ 86 w 287"/>
                <a:gd name="T17" fmla="*/ 217 h 418"/>
                <a:gd name="T18" fmla="*/ 86 w 287"/>
                <a:gd name="T19" fmla="*/ 209 h 418"/>
                <a:gd name="T20" fmla="*/ 86 w 287"/>
                <a:gd name="T21" fmla="*/ 196 h 418"/>
                <a:gd name="T22" fmla="*/ 86 w 287"/>
                <a:gd name="T23" fmla="*/ 188 h 418"/>
                <a:gd name="T24" fmla="*/ 90 w 287"/>
                <a:gd name="T25" fmla="*/ 180 h 418"/>
                <a:gd name="T26" fmla="*/ 94 w 287"/>
                <a:gd name="T27" fmla="*/ 172 h 418"/>
                <a:gd name="T28" fmla="*/ 98 w 287"/>
                <a:gd name="T29" fmla="*/ 164 h 418"/>
                <a:gd name="T30" fmla="*/ 103 w 287"/>
                <a:gd name="T31" fmla="*/ 155 h 418"/>
                <a:gd name="T32" fmla="*/ 107 w 287"/>
                <a:gd name="T33" fmla="*/ 147 h 418"/>
                <a:gd name="T34" fmla="*/ 94 w 287"/>
                <a:gd name="T35" fmla="*/ 119 h 418"/>
                <a:gd name="T36" fmla="*/ 90 w 287"/>
                <a:gd name="T37" fmla="*/ 119 h 418"/>
                <a:gd name="T38" fmla="*/ 0 w 287"/>
                <a:gd name="T39" fmla="*/ 32 h 418"/>
                <a:gd name="T40" fmla="*/ 78 w 287"/>
                <a:gd name="T41" fmla="*/ 0 h 418"/>
                <a:gd name="T42" fmla="*/ 98 w 287"/>
                <a:gd name="T43" fmla="*/ 4 h 418"/>
                <a:gd name="T44" fmla="*/ 107 w 287"/>
                <a:gd name="T45" fmla="*/ 0 h 418"/>
                <a:gd name="T46" fmla="*/ 144 w 287"/>
                <a:gd name="T47" fmla="*/ 8 h 418"/>
                <a:gd name="T48" fmla="*/ 156 w 287"/>
                <a:gd name="T49" fmla="*/ 0 h 418"/>
                <a:gd name="T50" fmla="*/ 209 w 287"/>
                <a:gd name="T51" fmla="*/ 12 h 418"/>
                <a:gd name="T52" fmla="*/ 209 w 287"/>
                <a:gd name="T53" fmla="*/ 16 h 418"/>
                <a:gd name="T54" fmla="*/ 185 w 287"/>
                <a:gd name="T55" fmla="*/ 28 h 418"/>
                <a:gd name="T56" fmla="*/ 176 w 287"/>
                <a:gd name="T57" fmla="*/ 41 h 418"/>
                <a:gd name="T58" fmla="*/ 181 w 287"/>
                <a:gd name="T59" fmla="*/ 57 h 418"/>
                <a:gd name="T60" fmla="*/ 189 w 287"/>
                <a:gd name="T61" fmla="*/ 135 h 418"/>
                <a:gd name="T62" fmla="*/ 193 w 287"/>
                <a:gd name="T63" fmla="*/ 147 h 418"/>
                <a:gd name="T64" fmla="*/ 193 w 287"/>
                <a:gd name="T65" fmla="*/ 155 h 418"/>
                <a:gd name="T66" fmla="*/ 242 w 287"/>
                <a:gd name="T67" fmla="*/ 291 h 418"/>
                <a:gd name="T68" fmla="*/ 271 w 287"/>
                <a:gd name="T69" fmla="*/ 381 h 418"/>
                <a:gd name="T70" fmla="*/ 287 w 287"/>
                <a:gd name="T71" fmla="*/ 418 h 4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7"/>
                <a:gd name="T109" fmla="*/ 0 h 418"/>
                <a:gd name="T110" fmla="*/ 287 w 287"/>
                <a:gd name="T111" fmla="*/ 418 h 4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7" h="418">
                  <a:moveTo>
                    <a:pt x="287" y="418"/>
                  </a:moveTo>
                  <a:lnTo>
                    <a:pt x="131" y="418"/>
                  </a:lnTo>
                  <a:lnTo>
                    <a:pt x="119" y="356"/>
                  </a:lnTo>
                  <a:lnTo>
                    <a:pt x="90" y="262"/>
                  </a:lnTo>
                  <a:lnTo>
                    <a:pt x="90" y="254"/>
                  </a:lnTo>
                  <a:lnTo>
                    <a:pt x="86" y="246"/>
                  </a:lnTo>
                  <a:lnTo>
                    <a:pt x="86" y="233"/>
                  </a:lnTo>
                  <a:lnTo>
                    <a:pt x="86" y="225"/>
                  </a:lnTo>
                  <a:lnTo>
                    <a:pt x="86" y="217"/>
                  </a:lnTo>
                  <a:lnTo>
                    <a:pt x="86" y="209"/>
                  </a:lnTo>
                  <a:lnTo>
                    <a:pt x="86" y="196"/>
                  </a:lnTo>
                  <a:lnTo>
                    <a:pt x="86" y="188"/>
                  </a:lnTo>
                  <a:lnTo>
                    <a:pt x="90" y="180"/>
                  </a:lnTo>
                  <a:lnTo>
                    <a:pt x="94" y="172"/>
                  </a:lnTo>
                  <a:lnTo>
                    <a:pt x="98" y="164"/>
                  </a:lnTo>
                  <a:lnTo>
                    <a:pt x="103" y="155"/>
                  </a:lnTo>
                  <a:lnTo>
                    <a:pt x="107" y="147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0" y="32"/>
                  </a:lnTo>
                  <a:lnTo>
                    <a:pt x="78" y="0"/>
                  </a:lnTo>
                  <a:lnTo>
                    <a:pt x="98" y="4"/>
                  </a:lnTo>
                  <a:lnTo>
                    <a:pt x="107" y="0"/>
                  </a:lnTo>
                  <a:lnTo>
                    <a:pt x="144" y="8"/>
                  </a:lnTo>
                  <a:lnTo>
                    <a:pt x="156" y="0"/>
                  </a:lnTo>
                  <a:lnTo>
                    <a:pt x="209" y="12"/>
                  </a:lnTo>
                  <a:lnTo>
                    <a:pt x="209" y="16"/>
                  </a:lnTo>
                  <a:lnTo>
                    <a:pt x="185" y="28"/>
                  </a:lnTo>
                  <a:lnTo>
                    <a:pt x="176" y="41"/>
                  </a:lnTo>
                  <a:lnTo>
                    <a:pt x="181" y="57"/>
                  </a:lnTo>
                  <a:lnTo>
                    <a:pt x="189" y="135"/>
                  </a:lnTo>
                  <a:lnTo>
                    <a:pt x="193" y="147"/>
                  </a:lnTo>
                  <a:lnTo>
                    <a:pt x="193" y="155"/>
                  </a:lnTo>
                  <a:lnTo>
                    <a:pt x="242" y="291"/>
                  </a:lnTo>
                  <a:lnTo>
                    <a:pt x="271" y="381"/>
                  </a:lnTo>
                  <a:lnTo>
                    <a:pt x="287" y="418"/>
                  </a:lnTo>
                </a:path>
              </a:pathLst>
            </a:custGeom>
            <a:noFill/>
            <a:ln w="0">
              <a:solidFill>
                <a:srgbClr val="0096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1" name="Freeform 81"/>
            <p:cNvSpPr>
              <a:spLocks/>
            </p:cNvSpPr>
            <p:nvPr/>
          </p:nvSpPr>
          <p:spPr bwMode="auto">
            <a:xfrm>
              <a:off x="4904" y="455"/>
              <a:ext cx="143" cy="66"/>
            </a:xfrm>
            <a:custGeom>
              <a:avLst/>
              <a:gdLst>
                <a:gd name="T0" fmla="*/ 0 w 143"/>
                <a:gd name="T1" fmla="*/ 41 h 66"/>
                <a:gd name="T2" fmla="*/ 0 w 143"/>
                <a:gd name="T3" fmla="*/ 37 h 66"/>
                <a:gd name="T4" fmla="*/ 8 w 143"/>
                <a:gd name="T5" fmla="*/ 37 h 66"/>
                <a:gd name="T6" fmla="*/ 16 w 143"/>
                <a:gd name="T7" fmla="*/ 33 h 66"/>
                <a:gd name="T8" fmla="*/ 24 w 143"/>
                <a:gd name="T9" fmla="*/ 29 h 66"/>
                <a:gd name="T10" fmla="*/ 33 w 143"/>
                <a:gd name="T11" fmla="*/ 29 h 66"/>
                <a:gd name="T12" fmla="*/ 41 w 143"/>
                <a:gd name="T13" fmla="*/ 25 h 66"/>
                <a:gd name="T14" fmla="*/ 49 w 143"/>
                <a:gd name="T15" fmla="*/ 25 h 66"/>
                <a:gd name="T16" fmla="*/ 57 w 143"/>
                <a:gd name="T17" fmla="*/ 25 h 66"/>
                <a:gd name="T18" fmla="*/ 65 w 143"/>
                <a:gd name="T19" fmla="*/ 25 h 66"/>
                <a:gd name="T20" fmla="*/ 69 w 143"/>
                <a:gd name="T21" fmla="*/ 25 h 66"/>
                <a:gd name="T22" fmla="*/ 78 w 143"/>
                <a:gd name="T23" fmla="*/ 29 h 66"/>
                <a:gd name="T24" fmla="*/ 86 w 143"/>
                <a:gd name="T25" fmla="*/ 29 h 66"/>
                <a:gd name="T26" fmla="*/ 94 w 143"/>
                <a:gd name="T27" fmla="*/ 33 h 66"/>
                <a:gd name="T28" fmla="*/ 94 w 143"/>
                <a:gd name="T29" fmla="*/ 33 h 66"/>
                <a:gd name="T30" fmla="*/ 131 w 143"/>
                <a:gd name="T31" fmla="*/ 54 h 66"/>
                <a:gd name="T32" fmla="*/ 143 w 143"/>
                <a:gd name="T33" fmla="*/ 66 h 66"/>
                <a:gd name="T34" fmla="*/ 139 w 143"/>
                <a:gd name="T35" fmla="*/ 33 h 66"/>
                <a:gd name="T36" fmla="*/ 119 w 143"/>
                <a:gd name="T37" fmla="*/ 9 h 66"/>
                <a:gd name="T38" fmla="*/ 119 w 143"/>
                <a:gd name="T39" fmla="*/ 9 h 66"/>
                <a:gd name="T40" fmla="*/ 110 w 143"/>
                <a:gd name="T41" fmla="*/ 9 h 66"/>
                <a:gd name="T42" fmla="*/ 102 w 143"/>
                <a:gd name="T43" fmla="*/ 4 h 66"/>
                <a:gd name="T44" fmla="*/ 94 w 143"/>
                <a:gd name="T45" fmla="*/ 0 h 66"/>
                <a:gd name="T46" fmla="*/ 86 w 143"/>
                <a:gd name="T47" fmla="*/ 0 h 66"/>
                <a:gd name="T48" fmla="*/ 78 w 143"/>
                <a:gd name="T49" fmla="*/ 0 h 66"/>
                <a:gd name="T50" fmla="*/ 69 w 143"/>
                <a:gd name="T51" fmla="*/ 0 h 66"/>
                <a:gd name="T52" fmla="*/ 61 w 143"/>
                <a:gd name="T53" fmla="*/ 0 h 66"/>
                <a:gd name="T54" fmla="*/ 53 w 143"/>
                <a:gd name="T55" fmla="*/ 0 h 66"/>
                <a:gd name="T56" fmla="*/ 45 w 143"/>
                <a:gd name="T57" fmla="*/ 0 h 66"/>
                <a:gd name="T58" fmla="*/ 37 w 143"/>
                <a:gd name="T59" fmla="*/ 4 h 66"/>
                <a:gd name="T60" fmla="*/ 28 w 143"/>
                <a:gd name="T61" fmla="*/ 4 h 66"/>
                <a:gd name="T62" fmla="*/ 20 w 143"/>
                <a:gd name="T63" fmla="*/ 9 h 66"/>
                <a:gd name="T64" fmla="*/ 16 w 143"/>
                <a:gd name="T65" fmla="*/ 13 h 66"/>
                <a:gd name="T66" fmla="*/ 8 w 143"/>
                <a:gd name="T67" fmla="*/ 17 h 66"/>
                <a:gd name="T68" fmla="*/ 4 w 143"/>
                <a:gd name="T69" fmla="*/ 17 h 66"/>
                <a:gd name="T70" fmla="*/ 0 w 143"/>
                <a:gd name="T71" fmla="*/ 41 h 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3"/>
                <a:gd name="T109" fmla="*/ 0 h 66"/>
                <a:gd name="T110" fmla="*/ 143 w 143"/>
                <a:gd name="T111" fmla="*/ 66 h 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3" h="66">
                  <a:moveTo>
                    <a:pt x="0" y="41"/>
                  </a:moveTo>
                  <a:lnTo>
                    <a:pt x="0" y="37"/>
                  </a:lnTo>
                  <a:lnTo>
                    <a:pt x="8" y="37"/>
                  </a:lnTo>
                  <a:lnTo>
                    <a:pt x="16" y="33"/>
                  </a:lnTo>
                  <a:lnTo>
                    <a:pt x="24" y="29"/>
                  </a:lnTo>
                  <a:lnTo>
                    <a:pt x="33" y="29"/>
                  </a:lnTo>
                  <a:lnTo>
                    <a:pt x="41" y="25"/>
                  </a:lnTo>
                  <a:lnTo>
                    <a:pt x="49" y="25"/>
                  </a:lnTo>
                  <a:lnTo>
                    <a:pt x="57" y="25"/>
                  </a:lnTo>
                  <a:lnTo>
                    <a:pt x="65" y="25"/>
                  </a:lnTo>
                  <a:lnTo>
                    <a:pt x="69" y="25"/>
                  </a:lnTo>
                  <a:lnTo>
                    <a:pt x="78" y="29"/>
                  </a:lnTo>
                  <a:lnTo>
                    <a:pt x="86" y="29"/>
                  </a:lnTo>
                  <a:lnTo>
                    <a:pt x="94" y="33"/>
                  </a:lnTo>
                  <a:lnTo>
                    <a:pt x="131" y="54"/>
                  </a:lnTo>
                  <a:lnTo>
                    <a:pt x="143" y="66"/>
                  </a:lnTo>
                  <a:lnTo>
                    <a:pt x="139" y="33"/>
                  </a:lnTo>
                  <a:lnTo>
                    <a:pt x="119" y="9"/>
                  </a:lnTo>
                  <a:lnTo>
                    <a:pt x="110" y="9"/>
                  </a:lnTo>
                  <a:lnTo>
                    <a:pt x="102" y="4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7" y="4"/>
                  </a:lnTo>
                  <a:lnTo>
                    <a:pt x="28" y="4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2" name="Freeform 82"/>
            <p:cNvSpPr>
              <a:spLocks/>
            </p:cNvSpPr>
            <p:nvPr/>
          </p:nvSpPr>
          <p:spPr bwMode="auto">
            <a:xfrm>
              <a:off x="4904" y="455"/>
              <a:ext cx="143" cy="66"/>
            </a:xfrm>
            <a:custGeom>
              <a:avLst/>
              <a:gdLst>
                <a:gd name="T0" fmla="*/ 0 w 143"/>
                <a:gd name="T1" fmla="*/ 41 h 66"/>
                <a:gd name="T2" fmla="*/ 0 w 143"/>
                <a:gd name="T3" fmla="*/ 37 h 66"/>
                <a:gd name="T4" fmla="*/ 8 w 143"/>
                <a:gd name="T5" fmla="*/ 37 h 66"/>
                <a:gd name="T6" fmla="*/ 16 w 143"/>
                <a:gd name="T7" fmla="*/ 33 h 66"/>
                <a:gd name="T8" fmla="*/ 24 w 143"/>
                <a:gd name="T9" fmla="*/ 29 h 66"/>
                <a:gd name="T10" fmla="*/ 33 w 143"/>
                <a:gd name="T11" fmla="*/ 29 h 66"/>
                <a:gd name="T12" fmla="*/ 41 w 143"/>
                <a:gd name="T13" fmla="*/ 25 h 66"/>
                <a:gd name="T14" fmla="*/ 49 w 143"/>
                <a:gd name="T15" fmla="*/ 25 h 66"/>
                <a:gd name="T16" fmla="*/ 57 w 143"/>
                <a:gd name="T17" fmla="*/ 25 h 66"/>
                <a:gd name="T18" fmla="*/ 65 w 143"/>
                <a:gd name="T19" fmla="*/ 25 h 66"/>
                <a:gd name="T20" fmla="*/ 69 w 143"/>
                <a:gd name="T21" fmla="*/ 25 h 66"/>
                <a:gd name="T22" fmla="*/ 78 w 143"/>
                <a:gd name="T23" fmla="*/ 29 h 66"/>
                <a:gd name="T24" fmla="*/ 86 w 143"/>
                <a:gd name="T25" fmla="*/ 29 h 66"/>
                <a:gd name="T26" fmla="*/ 94 w 143"/>
                <a:gd name="T27" fmla="*/ 33 h 66"/>
                <a:gd name="T28" fmla="*/ 94 w 143"/>
                <a:gd name="T29" fmla="*/ 33 h 66"/>
                <a:gd name="T30" fmla="*/ 131 w 143"/>
                <a:gd name="T31" fmla="*/ 54 h 66"/>
                <a:gd name="T32" fmla="*/ 143 w 143"/>
                <a:gd name="T33" fmla="*/ 66 h 66"/>
                <a:gd name="T34" fmla="*/ 139 w 143"/>
                <a:gd name="T35" fmla="*/ 33 h 66"/>
                <a:gd name="T36" fmla="*/ 119 w 143"/>
                <a:gd name="T37" fmla="*/ 9 h 66"/>
                <a:gd name="T38" fmla="*/ 119 w 143"/>
                <a:gd name="T39" fmla="*/ 9 h 66"/>
                <a:gd name="T40" fmla="*/ 110 w 143"/>
                <a:gd name="T41" fmla="*/ 9 h 66"/>
                <a:gd name="T42" fmla="*/ 102 w 143"/>
                <a:gd name="T43" fmla="*/ 4 h 66"/>
                <a:gd name="T44" fmla="*/ 94 w 143"/>
                <a:gd name="T45" fmla="*/ 0 h 66"/>
                <a:gd name="T46" fmla="*/ 86 w 143"/>
                <a:gd name="T47" fmla="*/ 0 h 66"/>
                <a:gd name="T48" fmla="*/ 78 w 143"/>
                <a:gd name="T49" fmla="*/ 0 h 66"/>
                <a:gd name="T50" fmla="*/ 69 w 143"/>
                <a:gd name="T51" fmla="*/ 0 h 66"/>
                <a:gd name="T52" fmla="*/ 61 w 143"/>
                <a:gd name="T53" fmla="*/ 0 h 66"/>
                <a:gd name="T54" fmla="*/ 53 w 143"/>
                <a:gd name="T55" fmla="*/ 0 h 66"/>
                <a:gd name="T56" fmla="*/ 45 w 143"/>
                <a:gd name="T57" fmla="*/ 0 h 66"/>
                <a:gd name="T58" fmla="*/ 37 w 143"/>
                <a:gd name="T59" fmla="*/ 4 h 66"/>
                <a:gd name="T60" fmla="*/ 28 w 143"/>
                <a:gd name="T61" fmla="*/ 4 h 66"/>
                <a:gd name="T62" fmla="*/ 20 w 143"/>
                <a:gd name="T63" fmla="*/ 9 h 66"/>
                <a:gd name="T64" fmla="*/ 16 w 143"/>
                <a:gd name="T65" fmla="*/ 13 h 66"/>
                <a:gd name="T66" fmla="*/ 8 w 143"/>
                <a:gd name="T67" fmla="*/ 17 h 66"/>
                <a:gd name="T68" fmla="*/ 4 w 143"/>
                <a:gd name="T69" fmla="*/ 17 h 66"/>
                <a:gd name="T70" fmla="*/ 0 w 143"/>
                <a:gd name="T71" fmla="*/ 41 h 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3"/>
                <a:gd name="T109" fmla="*/ 0 h 66"/>
                <a:gd name="T110" fmla="*/ 143 w 143"/>
                <a:gd name="T111" fmla="*/ 66 h 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3" h="66">
                  <a:moveTo>
                    <a:pt x="0" y="41"/>
                  </a:moveTo>
                  <a:lnTo>
                    <a:pt x="0" y="37"/>
                  </a:lnTo>
                  <a:lnTo>
                    <a:pt x="8" y="37"/>
                  </a:lnTo>
                  <a:lnTo>
                    <a:pt x="16" y="33"/>
                  </a:lnTo>
                  <a:lnTo>
                    <a:pt x="24" y="29"/>
                  </a:lnTo>
                  <a:lnTo>
                    <a:pt x="33" y="29"/>
                  </a:lnTo>
                  <a:lnTo>
                    <a:pt x="41" y="25"/>
                  </a:lnTo>
                  <a:lnTo>
                    <a:pt x="49" y="25"/>
                  </a:lnTo>
                  <a:lnTo>
                    <a:pt x="57" y="25"/>
                  </a:lnTo>
                  <a:lnTo>
                    <a:pt x="65" y="25"/>
                  </a:lnTo>
                  <a:lnTo>
                    <a:pt x="69" y="25"/>
                  </a:lnTo>
                  <a:lnTo>
                    <a:pt x="78" y="29"/>
                  </a:lnTo>
                  <a:lnTo>
                    <a:pt x="86" y="29"/>
                  </a:lnTo>
                  <a:lnTo>
                    <a:pt x="94" y="33"/>
                  </a:lnTo>
                  <a:lnTo>
                    <a:pt x="131" y="54"/>
                  </a:lnTo>
                  <a:lnTo>
                    <a:pt x="143" y="66"/>
                  </a:lnTo>
                  <a:lnTo>
                    <a:pt x="139" y="33"/>
                  </a:lnTo>
                  <a:lnTo>
                    <a:pt x="119" y="9"/>
                  </a:lnTo>
                  <a:lnTo>
                    <a:pt x="110" y="9"/>
                  </a:lnTo>
                  <a:lnTo>
                    <a:pt x="102" y="4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7" y="4"/>
                  </a:lnTo>
                  <a:lnTo>
                    <a:pt x="28" y="4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3" name="Freeform 83"/>
            <p:cNvSpPr>
              <a:spLocks/>
            </p:cNvSpPr>
            <p:nvPr/>
          </p:nvSpPr>
          <p:spPr bwMode="auto">
            <a:xfrm>
              <a:off x="4891" y="459"/>
              <a:ext cx="78" cy="37"/>
            </a:xfrm>
            <a:custGeom>
              <a:avLst/>
              <a:gdLst>
                <a:gd name="T0" fmla="*/ 9 w 78"/>
                <a:gd name="T1" fmla="*/ 37 h 37"/>
                <a:gd name="T2" fmla="*/ 58 w 78"/>
                <a:gd name="T3" fmla="*/ 25 h 37"/>
                <a:gd name="T4" fmla="*/ 50 w 78"/>
                <a:gd name="T5" fmla="*/ 17 h 37"/>
                <a:gd name="T6" fmla="*/ 74 w 78"/>
                <a:gd name="T7" fmla="*/ 13 h 37"/>
                <a:gd name="T8" fmla="*/ 62 w 78"/>
                <a:gd name="T9" fmla="*/ 9 h 37"/>
                <a:gd name="T10" fmla="*/ 78 w 78"/>
                <a:gd name="T11" fmla="*/ 5 h 37"/>
                <a:gd name="T12" fmla="*/ 66 w 78"/>
                <a:gd name="T13" fmla="*/ 0 h 37"/>
                <a:gd name="T14" fmla="*/ 50 w 78"/>
                <a:gd name="T15" fmla="*/ 0 h 37"/>
                <a:gd name="T16" fmla="*/ 33 w 78"/>
                <a:gd name="T17" fmla="*/ 5 h 37"/>
                <a:gd name="T18" fmla="*/ 17 w 78"/>
                <a:gd name="T19" fmla="*/ 13 h 37"/>
                <a:gd name="T20" fmla="*/ 9 w 78"/>
                <a:gd name="T21" fmla="*/ 21 h 37"/>
                <a:gd name="T22" fmla="*/ 0 w 78"/>
                <a:gd name="T23" fmla="*/ 29 h 37"/>
                <a:gd name="T24" fmla="*/ 9 w 78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37"/>
                <a:gd name="T41" fmla="*/ 78 w 7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37">
                  <a:moveTo>
                    <a:pt x="9" y="37"/>
                  </a:moveTo>
                  <a:lnTo>
                    <a:pt x="58" y="25"/>
                  </a:lnTo>
                  <a:lnTo>
                    <a:pt x="50" y="17"/>
                  </a:lnTo>
                  <a:lnTo>
                    <a:pt x="74" y="13"/>
                  </a:lnTo>
                  <a:lnTo>
                    <a:pt x="62" y="9"/>
                  </a:lnTo>
                  <a:lnTo>
                    <a:pt x="78" y="5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33" y="5"/>
                  </a:lnTo>
                  <a:lnTo>
                    <a:pt x="17" y="13"/>
                  </a:lnTo>
                  <a:lnTo>
                    <a:pt x="9" y="21"/>
                  </a:lnTo>
                  <a:lnTo>
                    <a:pt x="0" y="29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4" name="Freeform 84"/>
            <p:cNvSpPr>
              <a:spLocks/>
            </p:cNvSpPr>
            <p:nvPr/>
          </p:nvSpPr>
          <p:spPr bwMode="auto">
            <a:xfrm>
              <a:off x="4891" y="459"/>
              <a:ext cx="78" cy="37"/>
            </a:xfrm>
            <a:custGeom>
              <a:avLst/>
              <a:gdLst>
                <a:gd name="T0" fmla="*/ 9 w 78"/>
                <a:gd name="T1" fmla="*/ 37 h 37"/>
                <a:gd name="T2" fmla="*/ 58 w 78"/>
                <a:gd name="T3" fmla="*/ 25 h 37"/>
                <a:gd name="T4" fmla="*/ 50 w 78"/>
                <a:gd name="T5" fmla="*/ 17 h 37"/>
                <a:gd name="T6" fmla="*/ 74 w 78"/>
                <a:gd name="T7" fmla="*/ 13 h 37"/>
                <a:gd name="T8" fmla="*/ 62 w 78"/>
                <a:gd name="T9" fmla="*/ 9 h 37"/>
                <a:gd name="T10" fmla="*/ 78 w 78"/>
                <a:gd name="T11" fmla="*/ 5 h 37"/>
                <a:gd name="T12" fmla="*/ 66 w 78"/>
                <a:gd name="T13" fmla="*/ 0 h 37"/>
                <a:gd name="T14" fmla="*/ 50 w 78"/>
                <a:gd name="T15" fmla="*/ 0 h 37"/>
                <a:gd name="T16" fmla="*/ 33 w 78"/>
                <a:gd name="T17" fmla="*/ 5 h 37"/>
                <a:gd name="T18" fmla="*/ 17 w 78"/>
                <a:gd name="T19" fmla="*/ 13 h 37"/>
                <a:gd name="T20" fmla="*/ 9 w 78"/>
                <a:gd name="T21" fmla="*/ 21 h 37"/>
                <a:gd name="T22" fmla="*/ 0 w 78"/>
                <a:gd name="T23" fmla="*/ 29 h 37"/>
                <a:gd name="T24" fmla="*/ 9 w 78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37"/>
                <a:gd name="T41" fmla="*/ 78 w 7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37">
                  <a:moveTo>
                    <a:pt x="9" y="37"/>
                  </a:moveTo>
                  <a:lnTo>
                    <a:pt x="58" y="25"/>
                  </a:lnTo>
                  <a:lnTo>
                    <a:pt x="50" y="17"/>
                  </a:lnTo>
                  <a:lnTo>
                    <a:pt x="74" y="13"/>
                  </a:lnTo>
                  <a:lnTo>
                    <a:pt x="62" y="9"/>
                  </a:lnTo>
                  <a:lnTo>
                    <a:pt x="78" y="5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33" y="5"/>
                  </a:lnTo>
                  <a:lnTo>
                    <a:pt x="17" y="13"/>
                  </a:lnTo>
                  <a:lnTo>
                    <a:pt x="9" y="21"/>
                  </a:lnTo>
                  <a:lnTo>
                    <a:pt x="0" y="29"/>
                  </a:lnTo>
                  <a:lnTo>
                    <a:pt x="9" y="37"/>
                  </a:lnTo>
                </a:path>
              </a:pathLst>
            </a:custGeom>
            <a:noFill/>
            <a:ln w="0">
              <a:solidFill>
                <a:srgbClr val="B5B5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5" name="Freeform 85"/>
            <p:cNvSpPr>
              <a:spLocks/>
            </p:cNvSpPr>
            <p:nvPr/>
          </p:nvSpPr>
          <p:spPr bwMode="auto">
            <a:xfrm>
              <a:off x="4748" y="373"/>
              <a:ext cx="106" cy="25"/>
            </a:xfrm>
            <a:custGeom>
              <a:avLst/>
              <a:gdLst>
                <a:gd name="T0" fmla="*/ 106 w 106"/>
                <a:gd name="T1" fmla="*/ 25 h 25"/>
                <a:gd name="T2" fmla="*/ 94 w 106"/>
                <a:gd name="T3" fmla="*/ 17 h 25"/>
                <a:gd name="T4" fmla="*/ 78 w 106"/>
                <a:gd name="T5" fmla="*/ 13 h 25"/>
                <a:gd name="T6" fmla="*/ 61 w 106"/>
                <a:gd name="T7" fmla="*/ 9 h 25"/>
                <a:gd name="T8" fmla="*/ 45 w 106"/>
                <a:gd name="T9" fmla="*/ 4 h 25"/>
                <a:gd name="T10" fmla="*/ 33 w 106"/>
                <a:gd name="T11" fmla="*/ 4 h 25"/>
                <a:gd name="T12" fmla="*/ 16 w 106"/>
                <a:gd name="T13" fmla="*/ 0 h 25"/>
                <a:gd name="T14" fmla="*/ 0 w 106"/>
                <a:gd name="T15" fmla="*/ 0 h 25"/>
                <a:gd name="T16" fmla="*/ 0 w 106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25"/>
                <a:gd name="T29" fmla="*/ 106 w 10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25">
                  <a:moveTo>
                    <a:pt x="106" y="25"/>
                  </a:moveTo>
                  <a:lnTo>
                    <a:pt x="94" y="17"/>
                  </a:lnTo>
                  <a:lnTo>
                    <a:pt x="78" y="13"/>
                  </a:lnTo>
                  <a:lnTo>
                    <a:pt x="61" y="9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6" name="Freeform 86"/>
            <p:cNvSpPr>
              <a:spLocks/>
            </p:cNvSpPr>
            <p:nvPr/>
          </p:nvSpPr>
          <p:spPr bwMode="auto">
            <a:xfrm>
              <a:off x="5031" y="455"/>
              <a:ext cx="16" cy="74"/>
            </a:xfrm>
            <a:custGeom>
              <a:avLst/>
              <a:gdLst>
                <a:gd name="T0" fmla="*/ 16 w 16"/>
                <a:gd name="T1" fmla="*/ 74 h 74"/>
                <a:gd name="T2" fmla="*/ 16 w 16"/>
                <a:gd name="T3" fmla="*/ 25 h 74"/>
                <a:gd name="T4" fmla="*/ 0 w 16"/>
                <a:gd name="T5" fmla="*/ 0 h 74"/>
                <a:gd name="T6" fmla="*/ 0 60000 65536"/>
                <a:gd name="T7" fmla="*/ 0 60000 65536"/>
                <a:gd name="T8" fmla="*/ 0 60000 65536"/>
                <a:gd name="T9" fmla="*/ 0 w 16"/>
                <a:gd name="T10" fmla="*/ 0 h 74"/>
                <a:gd name="T11" fmla="*/ 16 w 16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74">
                  <a:moveTo>
                    <a:pt x="16" y="74"/>
                  </a:moveTo>
                  <a:lnTo>
                    <a:pt x="16" y="2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7" name="Freeform 87"/>
            <p:cNvSpPr>
              <a:spLocks/>
            </p:cNvSpPr>
            <p:nvPr/>
          </p:nvSpPr>
          <p:spPr bwMode="auto">
            <a:xfrm>
              <a:off x="5047" y="459"/>
              <a:ext cx="13" cy="70"/>
            </a:xfrm>
            <a:custGeom>
              <a:avLst/>
              <a:gdLst>
                <a:gd name="T0" fmla="*/ 13 w 13"/>
                <a:gd name="T1" fmla="*/ 70 h 70"/>
                <a:gd name="T2" fmla="*/ 13 w 13"/>
                <a:gd name="T3" fmla="*/ 29 h 70"/>
                <a:gd name="T4" fmla="*/ 0 w 13"/>
                <a:gd name="T5" fmla="*/ 0 h 70"/>
                <a:gd name="T6" fmla="*/ 0 60000 65536"/>
                <a:gd name="T7" fmla="*/ 0 60000 65536"/>
                <a:gd name="T8" fmla="*/ 0 60000 65536"/>
                <a:gd name="T9" fmla="*/ 0 w 13"/>
                <a:gd name="T10" fmla="*/ 0 h 70"/>
                <a:gd name="T11" fmla="*/ 13 w 13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0">
                  <a:moveTo>
                    <a:pt x="13" y="70"/>
                  </a:moveTo>
                  <a:lnTo>
                    <a:pt x="13" y="2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8" name="Line 88"/>
            <p:cNvSpPr>
              <a:spLocks noChangeShapeType="1"/>
            </p:cNvSpPr>
            <p:nvPr/>
          </p:nvSpPr>
          <p:spPr bwMode="auto">
            <a:xfrm flipV="1">
              <a:off x="5072" y="431"/>
              <a:ext cx="1" cy="37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89" name="Freeform 89"/>
            <p:cNvSpPr>
              <a:spLocks/>
            </p:cNvSpPr>
            <p:nvPr/>
          </p:nvSpPr>
          <p:spPr bwMode="auto">
            <a:xfrm>
              <a:off x="4854" y="373"/>
              <a:ext cx="111" cy="25"/>
            </a:xfrm>
            <a:custGeom>
              <a:avLst/>
              <a:gdLst>
                <a:gd name="T0" fmla="*/ 0 w 111"/>
                <a:gd name="T1" fmla="*/ 25 h 25"/>
                <a:gd name="T2" fmla="*/ 17 w 111"/>
                <a:gd name="T3" fmla="*/ 17 h 25"/>
                <a:gd name="T4" fmla="*/ 29 w 111"/>
                <a:gd name="T5" fmla="*/ 13 h 25"/>
                <a:gd name="T6" fmla="*/ 46 w 111"/>
                <a:gd name="T7" fmla="*/ 9 h 25"/>
                <a:gd name="T8" fmla="*/ 62 w 111"/>
                <a:gd name="T9" fmla="*/ 4 h 25"/>
                <a:gd name="T10" fmla="*/ 78 w 111"/>
                <a:gd name="T11" fmla="*/ 4 h 25"/>
                <a:gd name="T12" fmla="*/ 91 w 111"/>
                <a:gd name="T13" fmla="*/ 0 h 25"/>
                <a:gd name="T14" fmla="*/ 107 w 111"/>
                <a:gd name="T15" fmla="*/ 0 h 25"/>
                <a:gd name="T16" fmla="*/ 111 w 111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25"/>
                <a:gd name="T29" fmla="*/ 111 w 111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25">
                  <a:moveTo>
                    <a:pt x="0" y="25"/>
                  </a:moveTo>
                  <a:lnTo>
                    <a:pt x="17" y="17"/>
                  </a:lnTo>
                  <a:lnTo>
                    <a:pt x="29" y="13"/>
                  </a:lnTo>
                  <a:lnTo>
                    <a:pt x="46" y="9"/>
                  </a:lnTo>
                  <a:lnTo>
                    <a:pt x="62" y="4"/>
                  </a:lnTo>
                  <a:lnTo>
                    <a:pt x="78" y="4"/>
                  </a:lnTo>
                  <a:lnTo>
                    <a:pt x="91" y="0"/>
                  </a:lnTo>
                  <a:lnTo>
                    <a:pt x="107" y="0"/>
                  </a:lnTo>
                  <a:lnTo>
                    <a:pt x="111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0" name="Freeform 90"/>
            <p:cNvSpPr>
              <a:spLocks/>
            </p:cNvSpPr>
            <p:nvPr/>
          </p:nvSpPr>
          <p:spPr bwMode="auto">
            <a:xfrm>
              <a:off x="4740" y="345"/>
              <a:ext cx="106" cy="20"/>
            </a:xfrm>
            <a:custGeom>
              <a:avLst/>
              <a:gdLst>
                <a:gd name="T0" fmla="*/ 106 w 106"/>
                <a:gd name="T1" fmla="*/ 20 h 20"/>
                <a:gd name="T2" fmla="*/ 94 w 106"/>
                <a:gd name="T3" fmla="*/ 16 h 20"/>
                <a:gd name="T4" fmla="*/ 78 w 106"/>
                <a:gd name="T5" fmla="*/ 12 h 20"/>
                <a:gd name="T6" fmla="*/ 61 w 106"/>
                <a:gd name="T7" fmla="*/ 8 h 20"/>
                <a:gd name="T8" fmla="*/ 45 w 106"/>
                <a:gd name="T9" fmla="*/ 4 h 20"/>
                <a:gd name="T10" fmla="*/ 32 w 106"/>
                <a:gd name="T11" fmla="*/ 4 h 20"/>
                <a:gd name="T12" fmla="*/ 16 w 106"/>
                <a:gd name="T13" fmla="*/ 0 h 20"/>
                <a:gd name="T14" fmla="*/ 0 w 106"/>
                <a:gd name="T15" fmla="*/ 0 h 20"/>
                <a:gd name="T16" fmla="*/ 0 w 106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20"/>
                <a:gd name="T29" fmla="*/ 106 w 106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20">
                  <a:moveTo>
                    <a:pt x="106" y="20"/>
                  </a:moveTo>
                  <a:lnTo>
                    <a:pt x="94" y="16"/>
                  </a:lnTo>
                  <a:lnTo>
                    <a:pt x="78" y="12"/>
                  </a:lnTo>
                  <a:lnTo>
                    <a:pt x="61" y="8"/>
                  </a:lnTo>
                  <a:lnTo>
                    <a:pt x="45" y="4"/>
                  </a:lnTo>
                  <a:lnTo>
                    <a:pt x="32" y="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1" name="Freeform 91"/>
            <p:cNvSpPr>
              <a:spLocks/>
            </p:cNvSpPr>
            <p:nvPr/>
          </p:nvSpPr>
          <p:spPr bwMode="auto">
            <a:xfrm>
              <a:off x="4846" y="345"/>
              <a:ext cx="107" cy="20"/>
            </a:xfrm>
            <a:custGeom>
              <a:avLst/>
              <a:gdLst>
                <a:gd name="T0" fmla="*/ 0 w 107"/>
                <a:gd name="T1" fmla="*/ 20 h 20"/>
                <a:gd name="T2" fmla="*/ 17 w 107"/>
                <a:gd name="T3" fmla="*/ 16 h 20"/>
                <a:gd name="T4" fmla="*/ 29 w 107"/>
                <a:gd name="T5" fmla="*/ 12 h 20"/>
                <a:gd name="T6" fmla="*/ 45 w 107"/>
                <a:gd name="T7" fmla="*/ 8 h 20"/>
                <a:gd name="T8" fmla="*/ 58 w 107"/>
                <a:gd name="T9" fmla="*/ 4 h 20"/>
                <a:gd name="T10" fmla="*/ 74 w 107"/>
                <a:gd name="T11" fmla="*/ 4 h 20"/>
                <a:gd name="T12" fmla="*/ 91 w 107"/>
                <a:gd name="T13" fmla="*/ 0 h 20"/>
                <a:gd name="T14" fmla="*/ 107 w 107"/>
                <a:gd name="T15" fmla="*/ 0 h 20"/>
                <a:gd name="T16" fmla="*/ 107 w 107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20"/>
                <a:gd name="T29" fmla="*/ 107 w 107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20">
                  <a:moveTo>
                    <a:pt x="0" y="20"/>
                  </a:moveTo>
                  <a:lnTo>
                    <a:pt x="17" y="16"/>
                  </a:lnTo>
                  <a:lnTo>
                    <a:pt x="29" y="12"/>
                  </a:lnTo>
                  <a:lnTo>
                    <a:pt x="45" y="8"/>
                  </a:lnTo>
                  <a:lnTo>
                    <a:pt x="58" y="4"/>
                  </a:lnTo>
                  <a:lnTo>
                    <a:pt x="74" y="4"/>
                  </a:lnTo>
                  <a:lnTo>
                    <a:pt x="91" y="0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2" name="Freeform 92"/>
            <p:cNvSpPr>
              <a:spLocks/>
            </p:cNvSpPr>
            <p:nvPr/>
          </p:nvSpPr>
          <p:spPr bwMode="auto">
            <a:xfrm>
              <a:off x="4465" y="529"/>
              <a:ext cx="82" cy="197"/>
            </a:xfrm>
            <a:custGeom>
              <a:avLst/>
              <a:gdLst>
                <a:gd name="T0" fmla="*/ 24 w 82"/>
                <a:gd name="T1" fmla="*/ 136 h 197"/>
                <a:gd name="T2" fmla="*/ 29 w 82"/>
                <a:gd name="T3" fmla="*/ 152 h 197"/>
                <a:gd name="T4" fmla="*/ 33 w 82"/>
                <a:gd name="T5" fmla="*/ 160 h 197"/>
                <a:gd name="T6" fmla="*/ 41 w 82"/>
                <a:gd name="T7" fmla="*/ 173 h 197"/>
                <a:gd name="T8" fmla="*/ 49 w 82"/>
                <a:gd name="T9" fmla="*/ 185 h 197"/>
                <a:gd name="T10" fmla="*/ 53 w 82"/>
                <a:gd name="T11" fmla="*/ 185 h 197"/>
                <a:gd name="T12" fmla="*/ 57 w 82"/>
                <a:gd name="T13" fmla="*/ 193 h 197"/>
                <a:gd name="T14" fmla="*/ 61 w 82"/>
                <a:gd name="T15" fmla="*/ 197 h 197"/>
                <a:gd name="T16" fmla="*/ 70 w 82"/>
                <a:gd name="T17" fmla="*/ 197 h 197"/>
                <a:gd name="T18" fmla="*/ 74 w 82"/>
                <a:gd name="T19" fmla="*/ 197 h 197"/>
                <a:gd name="T20" fmla="*/ 78 w 82"/>
                <a:gd name="T21" fmla="*/ 193 h 197"/>
                <a:gd name="T22" fmla="*/ 82 w 82"/>
                <a:gd name="T23" fmla="*/ 185 h 197"/>
                <a:gd name="T24" fmla="*/ 82 w 82"/>
                <a:gd name="T25" fmla="*/ 185 h 197"/>
                <a:gd name="T26" fmla="*/ 74 w 82"/>
                <a:gd name="T27" fmla="*/ 136 h 197"/>
                <a:gd name="T28" fmla="*/ 70 w 82"/>
                <a:gd name="T29" fmla="*/ 111 h 197"/>
                <a:gd name="T30" fmla="*/ 70 w 82"/>
                <a:gd name="T31" fmla="*/ 90 h 197"/>
                <a:gd name="T32" fmla="*/ 70 w 82"/>
                <a:gd name="T33" fmla="*/ 66 h 197"/>
                <a:gd name="T34" fmla="*/ 65 w 82"/>
                <a:gd name="T35" fmla="*/ 41 h 197"/>
                <a:gd name="T36" fmla="*/ 61 w 82"/>
                <a:gd name="T37" fmla="*/ 25 h 197"/>
                <a:gd name="T38" fmla="*/ 57 w 82"/>
                <a:gd name="T39" fmla="*/ 21 h 197"/>
                <a:gd name="T40" fmla="*/ 49 w 82"/>
                <a:gd name="T41" fmla="*/ 13 h 197"/>
                <a:gd name="T42" fmla="*/ 41 w 82"/>
                <a:gd name="T43" fmla="*/ 4 h 197"/>
                <a:gd name="T44" fmla="*/ 33 w 82"/>
                <a:gd name="T45" fmla="*/ 0 h 197"/>
                <a:gd name="T46" fmla="*/ 24 w 82"/>
                <a:gd name="T47" fmla="*/ 0 h 197"/>
                <a:gd name="T48" fmla="*/ 12 w 82"/>
                <a:gd name="T49" fmla="*/ 0 h 197"/>
                <a:gd name="T50" fmla="*/ 4 w 82"/>
                <a:gd name="T51" fmla="*/ 0 h 197"/>
                <a:gd name="T52" fmla="*/ 4 w 82"/>
                <a:gd name="T53" fmla="*/ 13 h 197"/>
                <a:gd name="T54" fmla="*/ 0 w 82"/>
                <a:gd name="T55" fmla="*/ 37 h 197"/>
                <a:gd name="T56" fmla="*/ 4 w 82"/>
                <a:gd name="T57" fmla="*/ 58 h 197"/>
                <a:gd name="T58" fmla="*/ 4 w 82"/>
                <a:gd name="T59" fmla="*/ 82 h 197"/>
                <a:gd name="T60" fmla="*/ 12 w 82"/>
                <a:gd name="T61" fmla="*/ 103 h 197"/>
                <a:gd name="T62" fmla="*/ 20 w 82"/>
                <a:gd name="T63" fmla="*/ 123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197"/>
                <a:gd name="T98" fmla="*/ 82 w 82"/>
                <a:gd name="T99" fmla="*/ 197 h 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197">
                  <a:moveTo>
                    <a:pt x="24" y="127"/>
                  </a:moveTo>
                  <a:lnTo>
                    <a:pt x="24" y="136"/>
                  </a:lnTo>
                  <a:lnTo>
                    <a:pt x="24" y="144"/>
                  </a:lnTo>
                  <a:lnTo>
                    <a:pt x="29" y="152"/>
                  </a:lnTo>
                  <a:lnTo>
                    <a:pt x="29" y="156"/>
                  </a:lnTo>
                  <a:lnTo>
                    <a:pt x="33" y="160"/>
                  </a:lnTo>
                  <a:lnTo>
                    <a:pt x="37" y="168"/>
                  </a:lnTo>
                  <a:lnTo>
                    <a:pt x="41" y="173"/>
                  </a:lnTo>
                  <a:lnTo>
                    <a:pt x="45" y="181"/>
                  </a:lnTo>
                  <a:lnTo>
                    <a:pt x="49" y="185"/>
                  </a:lnTo>
                  <a:lnTo>
                    <a:pt x="53" y="185"/>
                  </a:lnTo>
                  <a:lnTo>
                    <a:pt x="53" y="189"/>
                  </a:lnTo>
                  <a:lnTo>
                    <a:pt x="57" y="193"/>
                  </a:lnTo>
                  <a:lnTo>
                    <a:pt x="61" y="197"/>
                  </a:lnTo>
                  <a:lnTo>
                    <a:pt x="65" y="197"/>
                  </a:lnTo>
                  <a:lnTo>
                    <a:pt x="70" y="197"/>
                  </a:lnTo>
                  <a:lnTo>
                    <a:pt x="74" y="197"/>
                  </a:lnTo>
                  <a:lnTo>
                    <a:pt x="78" y="193"/>
                  </a:lnTo>
                  <a:lnTo>
                    <a:pt x="82" y="189"/>
                  </a:lnTo>
                  <a:lnTo>
                    <a:pt x="82" y="185"/>
                  </a:lnTo>
                  <a:lnTo>
                    <a:pt x="78" y="160"/>
                  </a:lnTo>
                  <a:lnTo>
                    <a:pt x="74" y="136"/>
                  </a:lnTo>
                  <a:lnTo>
                    <a:pt x="70" y="111"/>
                  </a:lnTo>
                  <a:lnTo>
                    <a:pt x="70" y="103"/>
                  </a:lnTo>
                  <a:lnTo>
                    <a:pt x="70" y="90"/>
                  </a:lnTo>
                  <a:lnTo>
                    <a:pt x="70" y="78"/>
                  </a:lnTo>
                  <a:lnTo>
                    <a:pt x="70" y="66"/>
                  </a:lnTo>
                  <a:lnTo>
                    <a:pt x="65" y="54"/>
                  </a:lnTo>
                  <a:lnTo>
                    <a:pt x="65" y="41"/>
                  </a:lnTo>
                  <a:lnTo>
                    <a:pt x="61" y="33"/>
                  </a:lnTo>
                  <a:lnTo>
                    <a:pt x="61" y="25"/>
                  </a:lnTo>
                  <a:lnTo>
                    <a:pt x="57" y="21"/>
                  </a:lnTo>
                  <a:lnTo>
                    <a:pt x="53" y="17"/>
                  </a:lnTo>
                  <a:lnTo>
                    <a:pt x="49" y="13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4" y="58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103"/>
                  </a:lnTo>
                  <a:lnTo>
                    <a:pt x="16" y="115"/>
                  </a:lnTo>
                  <a:lnTo>
                    <a:pt x="20" y="123"/>
                  </a:lnTo>
                  <a:lnTo>
                    <a:pt x="24" y="127"/>
                  </a:lnTo>
                  <a:close/>
                </a:path>
              </a:pathLst>
            </a:custGeom>
            <a:solidFill>
              <a:srgbClr val="FF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3" name="Freeform 93"/>
            <p:cNvSpPr>
              <a:spLocks/>
            </p:cNvSpPr>
            <p:nvPr/>
          </p:nvSpPr>
          <p:spPr bwMode="auto">
            <a:xfrm>
              <a:off x="4465" y="529"/>
              <a:ext cx="82" cy="197"/>
            </a:xfrm>
            <a:custGeom>
              <a:avLst/>
              <a:gdLst>
                <a:gd name="T0" fmla="*/ 24 w 82"/>
                <a:gd name="T1" fmla="*/ 136 h 197"/>
                <a:gd name="T2" fmla="*/ 29 w 82"/>
                <a:gd name="T3" fmla="*/ 152 h 197"/>
                <a:gd name="T4" fmla="*/ 33 w 82"/>
                <a:gd name="T5" fmla="*/ 160 h 197"/>
                <a:gd name="T6" fmla="*/ 41 w 82"/>
                <a:gd name="T7" fmla="*/ 173 h 197"/>
                <a:gd name="T8" fmla="*/ 49 w 82"/>
                <a:gd name="T9" fmla="*/ 185 h 197"/>
                <a:gd name="T10" fmla="*/ 53 w 82"/>
                <a:gd name="T11" fmla="*/ 185 h 197"/>
                <a:gd name="T12" fmla="*/ 57 w 82"/>
                <a:gd name="T13" fmla="*/ 193 h 197"/>
                <a:gd name="T14" fmla="*/ 61 w 82"/>
                <a:gd name="T15" fmla="*/ 197 h 197"/>
                <a:gd name="T16" fmla="*/ 70 w 82"/>
                <a:gd name="T17" fmla="*/ 197 h 197"/>
                <a:gd name="T18" fmla="*/ 74 w 82"/>
                <a:gd name="T19" fmla="*/ 197 h 197"/>
                <a:gd name="T20" fmla="*/ 78 w 82"/>
                <a:gd name="T21" fmla="*/ 193 h 197"/>
                <a:gd name="T22" fmla="*/ 82 w 82"/>
                <a:gd name="T23" fmla="*/ 185 h 197"/>
                <a:gd name="T24" fmla="*/ 82 w 82"/>
                <a:gd name="T25" fmla="*/ 185 h 197"/>
                <a:gd name="T26" fmla="*/ 74 w 82"/>
                <a:gd name="T27" fmla="*/ 136 h 197"/>
                <a:gd name="T28" fmla="*/ 70 w 82"/>
                <a:gd name="T29" fmla="*/ 111 h 197"/>
                <a:gd name="T30" fmla="*/ 70 w 82"/>
                <a:gd name="T31" fmla="*/ 90 h 197"/>
                <a:gd name="T32" fmla="*/ 70 w 82"/>
                <a:gd name="T33" fmla="*/ 66 h 197"/>
                <a:gd name="T34" fmla="*/ 65 w 82"/>
                <a:gd name="T35" fmla="*/ 41 h 197"/>
                <a:gd name="T36" fmla="*/ 61 w 82"/>
                <a:gd name="T37" fmla="*/ 25 h 197"/>
                <a:gd name="T38" fmla="*/ 57 w 82"/>
                <a:gd name="T39" fmla="*/ 21 h 197"/>
                <a:gd name="T40" fmla="*/ 49 w 82"/>
                <a:gd name="T41" fmla="*/ 13 h 197"/>
                <a:gd name="T42" fmla="*/ 41 w 82"/>
                <a:gd name="T43" fmla="*/ 4 h 197"/>
                <a:gd name="T44" fmla="*/ 33 w 82"/>
                <a:gd name="T45" fmla="*/ 0 h 197"/>
                <a:gd name="T46" fmla="*/ 24 w 82"/>
                <a:gd name="T47" fmla="*/ 0 h 197"/>
                <a:gd name="T48" fmla="*/ 12 w 82"/>
                <a:gd name="T49" fmla="*/ 0 h 197"/>
                <a:gd name="T50" fmla="*/ 4 w 82"/>
                <a:gd name="T51" fmla="*/ 0 h 197"/>
                <a:gd name="T52" fmla="*/ 4 w 82"/>
                <a:gd name="T53" fmla="*/ 13 h 197"/>
                <a:gd name="T54" fmla="*/ 0 w 82"/>
                <a:gd name="T55" fmla="*/ 37 h 197"/>
                <a:gd name="T56" fmla="*/ 4 w 82"/>
                <a:gd name="T57" fmla="*/ 58 h 197"/>
                <a:gd name="T58" fmla="*/ 4 w 82"/>
                <a:gd name="T59" fmla="*/ 82 h 197"/>
                <a:gd name="T60" fmla="*/ 12 w 82"/>
                <a:gd name="T61" fmla="*/ 103 h 197"/>
                <a:gd name="T62" fmla="*/ 20 w 82"/>
                <a:gd name="T63" fmla="*/ 123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197"/>
                <a:gd name="T98" fmla="*/ 82 w 82"/>
                <a:gd name="T99" fmla="*/ 197 h 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197">
                  <a:moveTo>
                    <a:pt x="24" y="127"/>
                  </a:moveTo>
                  <a:lnTo>
                    <a:pt x="24" y="136"/>
                  </a:lnTo>
                  <a:lnTo>
                    <a:pt x="24" y="144"/>
                  </a:lnTo>
                  <a:lnTo>
                    <a:pt x="29" y="152"/>
                  </a:lnTo>
                  <a:lnTo>
                    <a:pt x="29" y="156"/>
                  </a:lnTo>
                  <a:lnTo>
                    <a:pt x="33" y="160"/>
                  </a:lnTo>
                  <a:lnTo>
                    <a:pt x="37" y="168"/>
                  </a:lnTo>
                  <a:lnTo>
                    <a:pt x="41" y="173"/>
                  </a:lnTo>
                  <a:lnTo>
                    <a:pt x="45" y="181"/>
                  </a:lnTo>
                  <a:lnTo>
                    <a:pt x="49" y="185"/>
                  </a:lnTo>
                  <a:lnTo>
                    <a:pt x="53" y="185"/>
                  </a:lnTo>
                  <a:lnTo>
                    <a:pt x="53" y="189"/>
                  </a:lnTo>
                  <a:lnTo>
                    <a:pt x="57" y="193"/>
                  </a:lnTo>
                  <a:lnTo>
                    <a:pt x="61" y="197"/>
                  </a:lnTo>
                  <a:lnTo>
                    <a:pt x="65" y="197"/>
                  </a:lnTo>
                  <a:lnTo>
                    <a:pt x="70" y="197"/>
                  </a:lnTo>
                  <a:lnTo>
                    <a:pt x="74" y="197"/>
                  </a:lnTo>
                  <a:lnTo>
                    <a:pt x="78" y="193"/>
                  </a:lnTo>
                  <a:lnTo>
                    <a:pt x="82" y="189"/>
                  </a:lnTo>
                  <a:lnTo>
                    <a:pt x="82" y="185"/>
                  </a:lnTo>
                  <a:lnTo>
                    <a:pt x="78" y="160"/>
                  </a:lnTo>
                  <a:lnTo>
                    <a:pt x="74" y="136"/>
                  </a:lnTo>
                  <a:lnTo>
                    <a:pt x="70" y="111"/>
                  </a:lnTo>
                  <a:lnTo>
                    <a:pt x="70" y="103"/>
                  </a:lnTo>
                  <a:lnTo>
                    <a:pt x="70" y="90"/>
                  </a:lnTo>
                  <a:lnTo>
                    <a:pt x="70" y="78"/>
                  </a:lnTo>
                  <a:lnTo>
                    <a:pt x="70" y="66"/>
                  </a:lnTo>
                  <a:lnTo>
                    <a:pt x="65" y="54"/>
                  </a:lnTo>
                  <a:lnTo>
                    <a:pt x="65" y="41"/>
                  </a:lnTo>
                  <a:lnTo>
                    <a:pt x="61" y="33"/>
                  </a:lnTo>
                  <a:lnTo>
                    <a:pt x="61" y="25"/>
                  </a:lnTo>
                  <a:lnTo>
                    <a:pt x="57" y="21"/>
                  </a:lnTo>
                  <a:lnTo>
                    <a:pt x="53" y="17"/>
                  </a:lnTo>
                  <a:lnTo>
                    <a:pt x="49" y="13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4" y="58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103"/>
                  </a:lnTo>
                  <a:lnTo>
                    <a:pt x="16" y="115"/>
                  </a:lnTo>
                  <a:lnTo>
                    <a:pt x="20" y="123"/>
                  </a:lnTo>
                  <a:lnTo>
                    <a:pt x="24" y="127"/>
                  </a:lnTo>
                </a:path>
              </a:pathLst>
            </a:custGeom>
            <a:noFill/>
            <a:ln w="0">
              <a:solidFill>
                <a:srgbClr val="FFB5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4" name="Freeform 94"/>
            <p:cNvSpPr>
              <a:spLocks/>
            </p:cNvSpPr>
            <p:nvPr/>
          </p:nvSpPr>
          <p:spPr bwMode="auto">
            <a:xfrm>
              <a:off x="4473" y="537"/>
              <a:ext cx="45" cy="99"/>
            </a:xfrm>
            <a:custGeom>
              <a:avLst/>
              <a:gdLst>
                <a:gd name="T0" fmla="*/ 41 w 45"/>
                <a:gd name="T1" fmla="*/ 74 h 99"/>
                <a:gd name="T2" fmla="*/ 41 w 45"/>
                <a:gd name="T3" fmla="*/ 78 h 99"/>
                <a:gd name="T4" fmla="*/ 33 w 45"/>
                <a:gd name="T5" fmla="*/ 82 h 99"/>
                <a:gd name="T6" fmla="*/ 33 w 45"/>
                <a:gd name="T7" fmla="*/ 87 h 99"/>
                <a:gd name="T8" fmla="*/ 33 w 45"/>
                <a:gd name="T9" fmla="*/ 91 h 99"/>
                <a:gd name="T10" fmla="*/ 29 w 45"/>
                <a:gd name="T11" fmla="*/ 95 h 99"/>
                <a:gd name="T12" fmla="*/ 29 w 45"/>
                <a:gd name="T13" fmla="*/ 99 h 99"/>
                <a:gd name="T14" fmla="*/ 29 w 45"/>
                <a:gd name="T15" fmla="*/ 99 h 99"/>
                <a:gd name="T16" fmla="*/ 29 w 45"/>
                <a:gd name="T17" fmla="*/ 99 h 99"/>
                <a:gd name="T18" fmla="*/ 25 w 45"/>
                <a:gd name="T19" fmla="*/ 99 h 99"/>
                <a:gd name="T20" fmla="*/ 21 w 45"/>
                <a:gd name="T21" fmla="*/ 91 h 99"/>
                <a:gd name="T22" fmla="*/ 16 w 45"/>
                <a:gd name="T23" fmla="*/ 87 h 99"/>
                <a:gd name="T24" fmla="*/ 12 w 45"/>
                <a:gd name="T25" fmla="*/ 78 h 99"/>
                <a:gd name="T26" fmla="*/ 8 w 45"/>
                <a:gd name="T27" fmla="*/ 70 h 99"/>
                <a:gd name="T28" fmla="*/ 4 w 45"/>
                <a:gd name="T29" fmla="*/ 66 h 99"/>
                <a:gd name="T30" fmla="*/ 0 w 45"/>
                <a:gd name="T31" fmla="*/ 58 h 99"/>
                <a:gd name="T32" fmla="*/ 0 w 45"/>
                <a:gd name="T33" fmla="*/ 50 h 99"/>
                <a:gd name="T34" fmla="*/ 0 w 45"/>
                <a:gd name="T35" fmla="*/ 41 h 99"/>
                <a:gd name="T36" fmla="*/ 0 w 45"/>
                <a:gd name="T37" fmla="*/ 33 h 99"/>
                <a:gd name="T38" fmla="*/ 0 w 45"/>
                <a:gd name="T39" fmla="*/ 29 h 99"/>
                <a:gd name="T40" fmla="*/ 0 w 45"/>
                <a:gd name="T41" fmla="*/ 21 h 99"/>
                <a:gd name="T42" fmla="*/ 0 w 45"/>
                <a:gd name="T43" fmla="*/ 13 h 99"/>
                <a:gd name="T44" fmla="*/ 0 w 45"/>
                <a:gd name="T45" fmla="*/ 13 h 99"/>
                <a:gd name="T46" fmla="*/ 0 w 45"/>
                <a:gd name="T47" fmla="*/ 13 h 99"/>
                <a:gd name="T48" fmla="*/ 0 w 45"/>
                <a:gd name="T49" fmla="*/ 9 h 99"/>
                <a:gd name="T50" fmla="*/ 4 w 45"/>
                <a:gd name="T51" fmla="*/ 5 h 99"/>
                <a:gd name="T52" fmla="*/ 4 w 45"/>
                <a:gd name="T53" fmla="*/ 5 h 99"/>
                <a:gd name="T54" fmla="*/ 8 w 45"/>
                <a:gd name="T55" fmla="*/ 0 h 99"/>
                <a:gd name="T56" fmla="*/ 8 w 45"/>
                <a:gd name="T57" fmla="*/ 0 h 99"/>
                <a:gd name="T58" fmla="*/ 12 w 45"/>
                <a:gd name="T59" fmla="*/ 0 h 99"/>
                <a:gd name="T60" fmla="*/ 16 w 45"/>
                <a:gd name="T61" fmla="*/ 0 h 99"/>
                <a:gd name="T62" fmla="*/ 16 w 45"/>
                <a:gd name="T63" fmla="*/ 0 h 99"/>
                <a:gd name="T64" fmla="*/ 21 w 45"/>
                <a:gd name="T65" fmla="*/ 0 h 99"/>
                <a:gd name="T66" fmla="*/ 21 w 45"/>
                <a:gd name="T67" fmla="*/ 5 h 99"/>
                <a:gd name="T68" fmla="*/ 21 w 45"/>
                <a:gd name="T69" fmla="*/ 5 h 99"/>
                <a:gd name="T70" fmla="*/ 25 w 45"/>
                <a:gd name="T71" fmla="*/ 5 h 99"/>
                <a:gd name="T72" fmla="*/ 29 w 45"/>
                <a:gd name="T73" fmla="*/ 9 h 99"/>
                <a:gd name="T74" fmla="*/ 33 w 45"/>
                <a:gd name="T75" fmla="*/ 17 h 99"/>
                <a:gd name="T76" fmla="*/ 37 w 45"/>
                <a:gd name="T77" fmla="*/ 21 h 99"/>
                <a:gd name="T78" fmla="*/ 41 w 45"/>
                <a:gd name="T79" fmla="*/ 25 h 99"/>
                <a:gd name="T80" fmla="*/ 41 w 45"/>
                <a:gd name="T81" fmla="*/ 25 h 99"/>
                <a:gd name="T82" fmla="*/ 41 w 45"/>
                <a:gd name="T83" fmla="*/ 25 h 99"/>
                <a:gd name="T84" fmla="*/ 41 w 45"/>
                <a:gd name="T85" fmla="*/ 29 h 99"/>
                <a:gd name="T86" fmla="*/ 41 w 45"/>
                <a:gd name="T87" fmla="*/ 33 h 99"/>
                <a:gd name="T88" fmla="*/ 45 w 45"/>
                <a:gd name="T89" fmla="*/ 41 h 99"/>
                <a:gd name="T90" fmla="*/ 45 w 45"/>
                <a:gd name="T91" fmla="*/ 46 h 99"/>
                <a:gd name="T92" fmla="*/ 45 w 45"/>
                <a:gd name="T93" fmla="*/ 50 h 99"/>
                <a:gd name="T94" fmla="*/ 45 w 45"/>
                <a:gd name="T95" fmla="*/ 54 h 99"/>
                <a:gd name="T96" fmla="*/ 45 w 45"/>
                <a:gd name="T97" fmla="*/ 62 h 99"/>
                <a:gd name="T98" fmla="*/ 41 w 45"/>
                <a:gd name="T99" fmla="*/ 66 h 99"/>
                <a:gd name="T100" fmla="*/ 41 w 45"/>
                <a:gd name="T101" fmla="*/ 74 h 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99"/>
                <a:gd name="T155" fmla="*/ 45 w 45"/>
                <a:gd name="T156" fmla="*/ 99 h 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99">
                  <a:moveTo>
                    <a:pt x="41" y="74"/>
                  </a:moveTo>
                  <a:lnTo>
                    <a:pt x="41" y="78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33" y="91"/>
                  </a:lnTo>
                  <a:lnTo>
                    <a:pt x="29" y="95"/>
                  </a:lnTo>
                  <a:lnTo>
                    <a:pt x="29" y="99"/>
                  </a:lnTo>
                  <a:lnTo>
                    <a:pt x="25" y="99"/>
                  </a:lnTo>
                  <a:lnTo>
                    <a:pt x="21" y="91"/>
                  </a:lnTo>
                  <a:lnTo>
                    <a:pt x="16" y="87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3" y="17"/>
                  </a:lnTo>
                  <a:lnTo>
                    <a:pt x="37" y="21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1" y="33"/>
                  </a:lnTo>
                  <a:lnTo>
                    <a:pt x="45" y="41"/>
                  </a:lnTo>
                  <a:lnTo>
                    <a:pt x="45" y="46"/>
                  </a:lnTo>
                  <a:lnTo>
                    <a:pt x="45" y="50"/>
                  </a:lnTo>
                  <a:lnTo>
                    <a:pt x="45" y="54"/>
                  </a:lnTo>
                  <a:lnTo>
                    <a:pt x="45" y="62"/>
                  </a:lnTo>
                  <a:lnTo>
                    <a:pt x="41" y="66"/>
                  </a:lnTo>
                  <a:lnTo>
                    <a:pt x="41" y="74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5" name="Freeform 95"/>
            <p:cNvSpPr>
              <a:spLocks/>
            </p:cNvSpPr>
            <p:nvPr/>
          </p:nvSpPr>
          <p:spPr bwMode="auto">
            <a:xfrm>
              <a:off x="4473" y="537"/>
              <a:ext cx="45" cy="99"/>
            </a:xfrm>
            <a:custGeom>
              <a:avLst/>
              <a:gdLst>
                <a:gd name="T0" fmla="*/ 41 w 45"/>
                <a:gd name="T1" fmla="*/ 74 h 99"/>
                <a:gd name="T2" fmla="*/ 41 w 45"/>
                <a:gd name="T3" fmla="*/ 78 h 99"/>
                <a:gd name="T4" fmla="*/ 33 w 45"/>
                <a:gd name="T5" fmla="*/ 82 h 99"/>
                <a:gd name="T6" fmla="*/ 33 w 45"/>
                <a:gd name="T7" fmla="*/ 87 h 99"/>
                <a:gd name="T8" fmla="*/ 33 w 45"/>
                <a:gd name="T9" fmla="*/ 91 h 99"/>
                <a:gd name="T10" fmla="*/ 29 w 45"/>
                <a:gd name="T11" fmla="*/ 95 h 99"/>
                <a:gd name="T12" fmla="*/ 29 w 45"/>
                <a:gd name="T13" fmla="*/ 99 h 99"/>
                <a:gd name="T14" fmla="*/ 29 w 45"/>
                <a:gd name="T15" fmla="*/ 99 h 99"/>
                <a:gd name="T16" fmla="*/ 29 w 45"/>
                <a:gd name="T17" fmla="*/ 99 h 99"/>
                <a:gd name="T18" fmla="*/ 25 w 45"/>
                <a:gd name="T19" fmla="*/ 99 h 99"/>
                <a:gd name="T20" fmla="*/ 21 w 45"/>
                <a:gd name="T21" fmla="*/ 91 h 99"/>
                <a:gd name="T22" fmla="*/ 16 w 45"/>
                <a:gd name="T23" fmla="*/ 87 h 99"/>
                <a:gd name="T24" fmla="*/ 12 w 45"/>
                <a:gd name="T25" fmla="*/ 78 h 99"/>
                <a:gd name="T26" fmla="*/ 8 w 45"/>
                <a:gd name="T27" fmla="*/ 70 h 99"/>
                <a:gd name="T28" fmla="*/ 4 w 45"/>
                <a:gd name="T29" fmla="*/ 66 h 99"/>
                <a:gd name="T30" fmla="*/ 0 w 45"/>
                <a:gd name="T31" fmla="*/ 58 h 99"/>
                <a:gd name="T32" fmla="*/ 0 w 45"/>
                <a:gd name="T33" fmla="*/ 50 h 99"/>
                <a:gd name="T34" fmla="*/ 0 w 45"/>
                <a:gd name="T35" fmla="*/ 41 h 99"/>
                <a:gd name="T36" fmla="*/ 0 w 45"/>
                <a:gd name="T37" fmla="*/ 33 h 99"/>
                <a:gd name="T38" fmla="*/ 0 w 45"/>
                <a:gd name="T39" fmla="*/ 29 h 99"/>
                <a:gd name="T40" fmla="*/ 0 w 45"/>
                <a:gd name="T41" fmla="*/ 21 h 99"/>
                <a:gd name="T42" fmla="*/ 0 w 45"/>
                <a:gd name="T43" fmla="*/ 13 h 99"/>
                <a:gd name="T44" fmla="*/ 0 w 45"/>
                <a:gd name="T45" fmla="*/ 13 h 99"/>
                <a:gd name="T46" fmla="*/ 0 w 45"/>
                <a:gd name="T47" fmla="*/ 13 h 99"/>
                <a:gd name="T48" fmla="*/ 0 w 45"/>
                <a:gd name="T49" fmla="*/ 9 h 99"/>
                <a:gd name="T50" fmla="*/ 4 w 45"/>
                <a:gd name="T51" fmla="*/ 5 h 99"/>
                <a:gd name="T52" fmla="*/ 4 w 45"/>
                <a:gd name="T53" fmla="*/ 5 h 99"/>
                <a:gd name="T54" fmla="*/ 8 w 45"/>
                <a:gd name="T55" fmla="*/ 0 h 99"/>
                <a:gd name="T56" fmla="*/ 8 w 45"/>
                <a:gd name="T57" fmla="*/ 0 h 99"/>
                <a:gd name="T58" fmla="*/ 12 w 45"/>
                <a:gd name="T59" fmla="*/ 0 h 99"/>
                <a:gd name="T60" fmla="*/ 16 w 45"/>
                <a:gd name="T61" fmla="*/ 0 h 99"/>
                <a:gd name="T62" fmla="*/ 16 w 45"/>
                <a:gd name="T63" fmla="*/ 0 h 99"/>
                <a:gd name="T64" fmla="*/ 21 w 45"/>
                <a:gd name="T65" fmla="*/ 0 h 99"/>
                <a:gd name="T66" fmla="*/ 21 w 45"/>
                <a:gd name="T67" fmla="*/ 5 h 99"/>
                <a:gd name="T68" fmla="*/ 21 w 45"/>
                <a:gd name="T69" fmla="*/ 5 h 99"/>
                <a:gd name="T70" fmla="*/ 25 w 45"/>
                <a:gd name="T71" fmla="*/ 5 h 99"/>
                <a:gd name="T72" fmla="*/ 29 w 45"/>
                <a:gd name="T73" fmla="*/ 9 h 99"/>
                <a:gd name="T74" fmla="*/ 33 w 45"/>
                <a:gd name="T75" fmla="*/ 17 h 99"/>
                <a:gd name="T76" fmla="*/ 37 w 45"/>
                <a:gd name="T77" fmla="*/ 21 h 99"/>
                <a:gd name="T78" fmla="*/ 41 w 45"/>
                <a:gd name="T79" fmla="*/ 25 h 99"/>
                <a:gd name="T80" fmla="*/ 41 w 45"/>
                <a:gd name="T81" fmla="*/ 25 h 99"/>
                <a:gd name="T82" fmla="*/ 41 w 45"/>
                <a:gd name="T83" fmla="*/ 25 h 99"/>
                <a:gd name="T84" fmla="*/ 41 w 45"/>
                <a:gd name="T85" fmla="*/ 29 h 99"/>
                <a:gd name="T86" fmla="*/ 41 w 45"/>
                <a:gd name="T87" fmla="*/ 33 h 99"/>
                <a:gd name="T88" fmla="*/ 45 w 45"/>
                <a:gd name="T89" fmla="*/ 41 h 99"/>
                <a:gd name="T90" fmla="*/ 45 w 45"/>
                <a:gd name="T91" fmla="*/ 46 h 99"/>
                <a:gd name="T92" fmla="*/ 45 w 45"/>
                <a:gd name="T93" fmla="*/ 50 h 99"/>
                <a:gd name="T94" fmla="*/ 45 w 45"/>
                <a:gd name="T95" fmla="*/ 54 h 99"/>
                <a:gd name="T96" fmla="*/ 45 w 45"/>
                <a:gd name="T97" fmla="*/ 62 h 99"/>
                <a:gd name="T98" fmla="*/ 41 w 45"/>
                <a:gd name="T99" fmla="*/ 66 h 99"/>
                <a:gd name="T100" fmla="*/ 41 w 45"/>
                <a:gd name="T101" fmla="*/ 74 h 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99"/>
                <a:gd name="T155" fmla="*/ 45 w 45"/>
                <a:gd name="T156" fmla="*/ 99 h 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99">
                  <a:moveTo>
                    <a:pt x="41" y="74"/>
                  </a:moveTo>
                  <a:lnTo>
                    <a:pt x="41" y="78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33" y="91"/>
                  </a:lnTo>
                  <a:lnTo>
                    <a:pt x="29" y="95"/>
                  </a:lnTo>
                  <a:lnTo>
                    <a:pt x="29" y="99"/>
                  </a:lnTo>
                  <a:lnTo>
                    <a:pt x="25" y="99"/>
                  </a:lnTo>
                  <a:lnTo>
                    <a:pt x="21" y="91"/>
                  </a:lnTo>
                  <a:lnTo>
                    <a:pt x="16" y="87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3" y="17"/>
                  </a:lnTo>
                  <a:lnTo>
                    <a:pt x="37" y="21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1" y="33"/>
                  </a:lnTo>
                  <a:lnTo>
                    <a:pt x="45" y="41"/>
                  </a:lnTo>
                  <a:lnTo>
                    <a:pt x="45" y="46"/>
                  </a:lnTo>
                  <a:lnTo>
                    <a:pt x="45" y="50"/>
                  </a:lnTo>
                  <a:lnTo>
                    <a:pt x="45" y="54"/>
                  </a:lnTo>
                  <a:lnTo>
                    <a:pt x="45" y="62"/>
                  </a:lnTo>
                  <a:lnTo>
                    <a:pt x="41" y="66"/>
                  </a:lnTo>
                  <a:lnTo>
                    <a:pt x="41" y="74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6" name="Freeform 96"/>
            <p:cNvSpPr>
              <a:spLocks/>
            </p:cNvSpPr>
            <p:nvPr/>
          </p:nvSpPr>
          <p:spPr bwMode="auto">
            <a:xfrm>
              <a:off x="4510" y="624"/>
              <a:ext cx="16" cy="65"/>
            </a:xfrm>
            <a:custGeom>
              <a:avLst/>
              <a:gdLst>
                <a:gd name="T0" fmla="*/ 16 w 16"/>
                <a:gd name="T1" fmla="*/ 4 h 65"/>
                <a:gd name="T2" fmla="*/ 12 w 16"/>
                <a:gd name="T3" fmla="*/ 12 h 65"/>
                <a:gd name="T4" fmla="*/ 12 w 16"/>
                <a:gd name="T5" fmla="*/ 24 h 65"/>
                <a:gd name="T6" fmla="*/ 12 w 16"/>
                <a:gd name="T7" fmla="*/ 37 h 65"/>
                <a:gd name="T8" fmla="*/ 12 w 16"/>
                <a:gd name="T9" fmla="*/ 45 h 65"/>
                <a:gd name="T10" fmla="*/ 16 w 16"/>
                <a:gd name="T11" fmla="*/ 57 h 65"/>
                <a:gd name="T12" fmla="*/ 16 w 16"/>
                <a:gd name="T13" fmla="*/ 65 h 65"/>
                <a:gd name="T14" fmla="*/ 16 w 16"/>
                <a:gd name="T15" fmla="*/ 65 h 65"/>
                <a:gd name="T16" fmla="*/ 16 w 16"/>
                <a:gd name="T17" fmla="*/ 65 h 65"/>
                <a:gd name="T18" fmla="*/ 16 w 16"/>
                <a:gd name="T19" fmla="*/ 65 h 65"/>
                <a:gd name="T20" fmla="*/ 12 w 16"/>
                <a:gd name="T21" fmla="*/ 61 h 65"/>
                <a:gd name="T22" fmla="*/ 8 w 16"/>
                <a:gd name="T23" fmla="*/ 53 h 65"/>
                <a:gd name="T24" fmla="*/ 8 w 16"/>
                <a:gd name="T25" fmla="*/ 49 h 65"/>
                <a:gd name="T26" fmla="*/ 4 w 16"/>
                <a:gd name="T27" fmla="*/ 41 h 65"/>
                <a:gd name="T28" fmla="*/ 4 w 16"/>
                <a:gd name="T29" fmla="*/ 32 h 65"/>
                <a:gd name="T30" fmla="*/ 4 w 16"/>
                <a:gd name="T31" fmla="*/ 24 h 65"/>
                <a:gd name="T32" fmla="*/ 0 w 16"/>
                <a:gd name="T33" fmla="*/ 12 h 65"/>
                <a:gd name="T34" fmla="*/ 4 w 16"/>
                <a:gd name="T35" fmla="*/ 4 h 65"/>
                <a:gd name="T36" fmla="*/ 4 w 16"/>
                <a:gd name="T37" fmla="*/ 4 h 65"/>
                <a:gd name="T38" fmla="*/ 4 w 16"/>
                <a:gd name="T39" fmla="*/ 0 h 65"/>
                <a:gd name="T40" fmla="*/ 8 w 16"/>
                <a:gd name="T41" fmla="*/ 0 h 65"/>
                <a:gd name="T42" fmla="*/ 8 w 16"/>
                <a:gd name="T43" fmla="*/ 0 h 65"/>
                <a:gd name="T44" fmla="*/ 12 w 16"/>
                <a:gd name="T45" fmla="*/ 0 h 65"/>
                <a:gd name="T46" fmla="*/ 12 w 16"/>
                <a:gd name="T47" fmla="*/ 4 h 65"/>
                <a:gd name="T48" fmla="*/ 16 w 16"/>
                <a:gd name="T49" fmla="*/ 4 h 65"/>
                <a:gd name="T50" fmla="*/ 16 w 16"/>
                <a:gd name="T51" fmla="*/ 4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65"/>
                <a:gd name="T80" fmla="*/ 16 w 16"/>
                <a:gd name="T81" fmla="*/ 65 h 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65">
                  <a:moveTo>
                    <a:pt x="16" y="4"/>
                  </a:moveTo>
                  <a:lnTo>
                    <a:pt x="12" y="12"/>
                  </a:lnTo>
                  <a:lnTo>
                    <a:pt x="12" y="24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6" y="57"/>
                  </a:lnTo>
                  <a:lnTo>
                    <a:pt x="16" y="65"/>
                  </a:lnTo>
                  <a:lnTo>
                    <a:pt x="12" y="61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4" y="41"/>
                  </a:lnTo>
                  <a:lnTo>
                    <a:pt x="4" y="32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7" name="Freeform 97"/>
            <p:cNvSpPr>
              <a:spLocks/>
            </p:cNvSpPr>
            <p:nvPr/>
          </p:nvSpPr>
          <p:spPr bwMode="auto">
            <a:xfrm>
              <a:off x="4510" y="624"/>
              <a:ext cx="16" cy="65"/>
            </a:xfrm>
            <a:custGeom>
              <a:avLst/>
              <a:gdLst>
                <a:gd name="T0" fmla="*/ 16 w 16"/>
                <a:gd name="T1" fmla="*/ 4 h 65"/>
                <a:gd name="T2" fmla="*/ 12 w 16"/>
                <a:gd name="T3" fmla="*/ 12 h 65"/>
                <a:gd name="T4" fmla="*/ 12 w 16"/>
                <a:gd name="T5" fmla="*/ 24 h 65"/>
                <a:gd name="T6" fmla="*/ 12 w 16"/>
                <a:gd name="T7" fmla="*/ 37 h 65"/>
                <a:gd name="T8" fmla="*/ 12 w 16"/>
                <a:gd name="T9" fmla="*/ 45 h 65"/>
                <a:gd name="T10" fmla="*/ 16 w 16"/>
                <a:gd name="T11" fmla="*/ 57 h 65"/>
                <a:gd name="T12" fmla="*/ 16 w 16"/>
                <a:gd name="T13" fmla="*/ 65 h 65"/>
                <a:gd name="T14" fmla="*/ 16 w 16"/>
                <a:gd name="T15" fmla="*/ 65 h 65"/>
                <a:gd name="T16" fmla="*/ 16 w 16"/>
                <a:gd name="T17" fmla="*/ 65 h 65"/>
                <a:gd name="T18" fmla="*/ 16 w 16"/>
                <a:gd name="T19" fmla="*/ 65 h 65"/>
                <a:gd name="T20" fmla="*/ 12 w 16"/>
                <a:gd name="T21" fmla="*/ 61 h 65"/>
                <a:gd name="T22" fmla="*/ 8 w 16"/>
                <a:gd name="T23" fmla="*/ 53 h 65"/>
                <a:gd name="T24" fmla="*/ 8 w 16"/>
                <a:gd name="T25" fmla="*/ 49 h 65"/>
                <a:gd name="T26" fmla="*/ 4 w 16"/>
                <a:gd name="T27" fmla="*/ 41 h 65"/>
                <a:gd name="T28" fmla="*/ 4 w 16"/>
                <a:gd name="T29" fmla="*/ 32 h 65"/>
                <a:gd name="T30" fmla="*/ 4 w 16"/>
                <a:gd name="T31" fmla="*/ 24 h 65"/>
                <a:gd name="T32" fmla="*/ 0 w 16"/>
                <a:gd name="T33" fmla="*/ 12 h 65"/>
                <a:gd name="T34" fmla="*/ 4 w 16"/>
                <a:gd name="T35" fmla="*/ 4 h 65"/>
                <a:gd name="T36" fmla="*/ 4 w 16"/>
                <a:gd name="T37" fmla="*/ 4 h 65"/>
                <a:gd name="T38" fmla="*/ 4 w 16"/>
                <a:gd name="T39" fmla="*/ 0 h 65"/>
                <a:gd name="T40" fmla="*/ 8 w 16"/>
                <a:gd name="T41" fmla="*/ 0 h 65"/>
                <a:gd name="T42" fmla="*/ 8 w 16"/>
                <a:gd name="T43" fmla="*/ 0 h 65"/>
                <a:gd name="T44" fmla="*/ 12 w 16"/>
                <a:gd name="T45" fmla="*/ 0 h 65"/>
                <a:gd name="T46" fmla="*/ 12 w 16"/>
                <a:gd name="T47" fmla="*/ 4 h 65"/>
                <a:gd name="T48" fmla="*/ 16 w 16"/>
                <a:gd name="T49" fmla="*/ 4 h 65"/>
                <a:gd name="T50" fmla="*/ 16 w 16"/>
                <a:gd name="T51" fmla="*/ 4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65"/>
                <a:gd name="T80" fmla="*/ 16 w 16"/>
                <a:gd name="T81" fmla="*/ 65 h 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65">
                  <a:moveTo>
                    <a:pt x="16" y="4"/>
                  </a:moveTo>
                  <a:lnTo>
                    <a:pt x="12" y="12"/>
                  </a:lnTo>
                  <a:lnTo>
                    <a:pt x="12" y="24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6" y="57"/>
                  </a:lnTo>
                  <a:lnTo>
                    <a:pt x="16" y="65"/>
                  </a:lnTo>
                  <a:lnTo>
                    <a:pt x="12" y="61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4" y="41"/>
                  </a:lnTo>
                  <a:lnTo>
                    <a:pt x="4" y="32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8" name="Freeform 98"/>
            <p:cNvSpPr>
              <a:spLocks/>
            </p:cNvSpPr>
            <p:nvPr/>
          </p:nvSpPr>
          <p:spPr bwMode="auto">
            <a:xfrm>
              <a:off x="5064" y="521"/>
              <a:ext cx="57" cy="189"/>
            </a:xfrm>
            <a:custGeom>
              <a:avLst/>
              <a:gdLst>
                <a:gd name="T0" fmla="*/ 0 w 57"/>
                <a:gd name="T1" fmla="*/ 189 h 189"/>
                <a:gd name="T2" fmla="*/ 16 w 57"/>
                <a:gd name="T3" fmla="*/ 135 h 189"/>
                <a:gd name="T4" fmla="*/ 28 w 57"/>
                <a:gd name="T5" fmla="*/ 82 h 189"/>
                <a:gd name="T6" fmla="*/ 33 w 57"/>
                <a:gd name="T7" fmla="*/ 94 h 189"/>
                <a:gd name="T8" fmla="*/ 33 w 57"/>
                <a:gd name="T9" fmla="*/ 53 h 189"/>
                <a:gd name="T10" fmla="*/ 41 w 57"/>
                <a:gd name="T11" fmla="*/ 74 h 189"/>
                <a:gd name="T12" fmla="*/ 41 w 57"/>
                <a:gd name="T13" fmla="*/ 66 h 189"/>
                <a:gd name="T14" fmla="*/ 41 w 57"/>
                <a:gd name="T15" fmla="*/ 53 h 189"/>
                <a:gd name="T16" fmla="*/ 33 w 57"/>
                <a:gd name="T17" fmla="*/ 33 h 189"/>
                <a:gd name="T18" fmla="*/ 33 w 57"/>
                <a:gd name="T19" fmla="*/ 0 h 189"/>
                <a:gd name="T20" fmla="*/ 37 w 57"/>
                <a:gd name="T21" fmla="*/ 4 h 189"/>
                <a:gd name="T22" fmla="*/ 41 w 57"/>
                <a:gd name="T23" fmla="*/ 4 h 189"/>
                <a:gd name="T24" fmla="*/ 45 w 57"/>
                <a:gd name="T25" fmla="*/ 8 h 189"/>
                <a:gd name="T26" fmla="*/ 49 w 57"/>
                <a:gd name="T27" fmla="*/ 8 h 189"/>
                <a:gd name="T28" fmla="*/ 53 w 57"/>
                <a:gd name="T29" fmla="*/ 12 h 189"/>
                <a:gd name="T30" fmla="*/ 53 w 57"/>
                <a:gd name="T31" fmla="*/ 12 h 189"/>
                <a:gd name="T32" fmla="*/ 57 w 57"/>
                <a:gd name="T33" fmla="*/ 16 h 189"/>
                <a:gd name="T34" fmla="*/ 57 w 57"/>
                <a:gd name="T35" fmla="*/ 21 h 189"/>
                <a:gd name="T36" fmla="*/ 57 w 57"/>
                <a:gd name="T37" fmla="*/ 25 h 189"/>
                <a:gd name="T38" fmla="*/ 57 w 57"/>
                <a:gd name="T39" fmla="*/ 29 h 189"/>
                <a:gd name="T40" fmla="*/ 57 w 57"/>
                <a:gd name="T41" fmla="*/ 33 h 189"/>
                <a:gd name="T42" fmla="*/ 57 w 57"/>
                <a:gd name="T43" fmla="*/ 37 h 189"/>
                <a:gd name="T44" fmla="*/ 57 w 57"/>
                <a:gd name="T45" fmla="*/ 41 h 189"/>
                <a:gd name="T46" fmla="*/ 53 w 57"/>
                <a:gd name="T47" fmla="*/ 45 h 189"/>
                <a:gd name="T48" fmla="*/ 53 w 57"/>
                <a:gd name="T49" fmla="*/ 45 h 189"/>
                <a:gd name="T50" fmla="*/ 49 w 57"/>
                <a:gd name="T51" fmla="*/ 57 h 189"/>
                <a:gd name="T52" fmla="*/ 45 w 57"/>
                <a:gd name="T53" fmla="*/ 70 h 189"/>
                <a:gd name="T54" fmla="*/ 41 w 57"/>
                <a:gd name="T55" fmla="*/ 82 h 189"/>
                <a:gd name="T56" fmla="*/ 37 w 57"/>
                <a:gd name="T57" fmla="*/ 94 h 189"/>
                <a:gd name="T58" fmla="*/ 33 w 57"/>
                <a:gd name="T59" fmla="*/ 107 h 189"/>
                <a:gd name="T60" fmla="*/ 33 w 57"/>
                <a:gd name="T61" fmla="*/ 119 h 189"/>
                <a:gd name="T62" fmla="*/ 33 w 57"/>
                <a:gd name="T63" fmla="*/ 135 h 189"/>
                <a:gd name="T64" fmla="*/ 28 w 57"/>
                <a:gd name="T65" fmla="*/ 144 h 189"/>
                <a:gd name="T66" fmla="*/ 28 w 57"/>
                <a:gd name="T67" fmla="*/ 144 h 189"/>
                <a:gd name="T68" fmla="*/ 33 w 57"/>
                <a:gd name="T69" fmla="*/ 148 h 189"/>
                <a:gd name="T70" fmla="*/ 33 w 57"/>
                <a:gd name="T71" fmla="*/ 152 h 189"/>
                <a:gd name="T72" fmla="*/ 33 w 57"/>
                <a:gd name="T73" fmla="*/ 156 h 189"/>
                <a:gd name="T74" fmla="*/ 33 w 57"/>
                <a:gd name="T75" fmla="*/ 160 h 189"/>
                <a:gd name="T76" fmla="*/ 33 w 57"/>
                <a:gd name="T77" fmla="*/ 164 h 189"/>
                <a:gd name="T78" fmla="*/ 28 w 57"/>
                <a:gd name="T79" fmla="*/ 168 h 189"/>
                <a:gd name="T80" fmla="*/ 28 w 57"/>
                <a:gd name="T81" fmla="*/ 172 h 189"/>
                <a:gd name="T82" fmla="*/ 24 w 57"/>
                <a:gd name="T83" fmla="*/ 176 h 189"/>
                <a:gd name="T84" fmla="*/ 20 w 57"/>
                <a:gd name="T85" fmla="*/ 181 h 189"/>
                <a:gd name="T86" fmla="*/ 20 w 57"/>
                <a:gd name="T87" fmla="*/ 185 h 189"/>
                <a:gd name="T88" fmla="*/ 16 w 57"/>
                <a:gd name="T89" fmla="*/ 185 h 189"/>
                <a:gd name="T90" fmla="*/ 12 w 57"/>
                <a:gd name="T91" fmla="*/ 189 h 189"/>
                <a:gd name="T92" fmla="*/ 4 w 57"/>
                <a:gd name="T93" fmla="*/ 189 h 189"/>
                <a:gd name="T94" fmla="*/ 0 w 57"/>
                <a:gd name="T95" fmla="*/ 189 h 189"/>
                <a:gd name="T96" fmla="*/ 0 w 57"/>
                <a:gd name="T97" fmla="*/ 189 h 1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189"/>
                <a:gd name="T149" fmla="*/ 57 w 57"/>
                <a:gd name="T150" fmla="*/ 189 h 1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189">
                  <a:moveTo>
                    <a:pt x="0" y="189"/>
                  </a:moveTo>
                  <a:lnTo>
                    <a:pt x="16" y="135"/>
                  </a:lnTo>
                  <a:lnTo>
                    <a:pt x="28" y="82"/>
                  </a:lnTo>
                  <a:lnTo>
                    <a:pt x="33" y="94"/>
                  </a:lnTo>
                  <a:lnTo>
                    <a:pt x="33" y="53"/>
                  </a:lnTo>
                  <a:lnTo>
                    <a:pt x="41" y="74"/>
                  </a:lnTo>
                  <a:lnTo>
                    <a:pt x="41" y="66"/>
                  </a:lnTo>
                  <a:lnTo>
                    <a:pt x="41" y="5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7" y="33"/>
                  </a:lnTo>
                  <a:lnTo>
                    <a:pt x="57" y="37"/>
                  </a:lnTo>
                  <a:lnTo>
                    <a:pt x="57" y="41"/>
                  </a:lnTo>
                  <a:lnTo>
                    <a:pt x="53" y="45"/>
                  </a:lnTo>
                  <a:lnTo>
                    <a:pt x="49" y="57"/>
                  </a:lnTo>
                  <a:lnTo>
                    <a:pt x="45" y="70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3" y="107"/>
                  </a:lnTo>
                  <a:lnTo>
                    <a:pt x="33" y="119"/>
                  </a:lnTo>
                  <a:lnTo>
                    <a:pt x="33" y="135"/>
                  </a:lnTo>
                  <a:lnTo>
                    <a:pt x="28" y="144"/>
                  </a:lnTo>
                  <a:lnTo>
                    <a:pt x="33" y="148"/>
                  </a:lnTo>
                  <a:lnTo>
                    <a:pt x="33" y="152"/>
                  </a:lnTo>
                  <a:lnTo>
                    <a:pt x="33" y="156"/>
                  </a:lnTo>
                  <a:lnTo>
                    <a:pt x="33" y="160"/>
                  </a:lnTo>
                  <a:lnTo>
                    <a:pt x="33" y="164"/>
                  </a:lnTo>
                  <a:lnTo>
                    <a:pt x="28" y="168"/>
                  </a:lnTo>
                  <a:lnTo>
                    <a:pt x="28" y="172"/>
                  </a:lnTo>
                  <a:lnTo>
                    <a:pt x="24" y="176"/>
                  </a:lnTo>
                  <a:lnTo>
                    <a:pt x="20" y="181"/>
                  </a:lnTo>
                  <a:lnTo>
                    <a:pt x="20" y="185"/>
                  </a:lnTo>
                  <a:lnTo>
                    <a:pt x="16" y="185"/>
                  </a:lnTo>
                  <a:lnTo>
                    <a:pt x="12" y="189"/>
                  </a:lnTo>
                  <a:lnTo>
                    <a:pt x="4" y="189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  <p:sp>
          <p:nvSpPr>
            <p:cNvPr id="132199" name="Freeform 99"/>
            <p:cNvSpPr>
              <a:spLocks/>
            </p:cNvSpPr>
            <p:nvPr/>
          </p:nvSpPr>
          <p:spPr bwMode="auto">
            <a:xfrm>
              <a:off x="5064" y="521"/>
              <a:ext cx="57" cy="189"/>
            </a:xfrm>
            <a:custGeom>
              <a:avLst/>
              <a:gdLst>
                <a:gd name="T0" fmla="*/ 0 w 57"/>
                <a:gd name="T1" fmla="*/ 189 h 189"/>
                <a:gd name="T2" fmla="*/ 16 w 57"/>
                <a:gd name="T3" fmla="*/ 135 h 189"/>
                <a:gd name="T4" fmla="*/ 28 w 57"/>
                <a:gd name="T5" fmla="*/ 82 h 189"/>
                <a:gd name="T6" fmla="*/ 33 w 57"/>
                <a:gd name="T7" fmla="*/ 94 h 189"/>
                <a:gd name="T8" fmla="*/ 33 w 57"/>
                <a:gd name="T9" fmla="*/ 53 h 189"/>
                <a:gd name="T10" fmla="*/ 41 w 57"/>
                <a:gd name="T11" fmla="*/ 74 h 189"/>
                <a:gd name="T12" fmla="*/ 41 w 57"/>
                <a:gd name="T13" fmla="*/ 66 h 189"/>
                <a:gd name="T14" fmla="*/ 41 w 57"/>
                <a:gd name="T15" fmla="*/ 53 h 189"/>
                <a:gd name="T16" fmla="*/ 33 w 57"/>
                <a:gd name="T17" fmla="*/ 33 h 189"/>
                <a:gd name="T18" fmla="*/ 33 w 57"/>
                <a:gd name="T19" fmla="*/ 0 h 189"/>
                <a:gd name="T20" fmla="*/ 37 w 57"/>
                <a:gd name="T21" fmla="*/ 4 h 189"/>
                <a:gd name="T22" fmla="*/ 41 w 57"/>
                <a:gd name="T23" fmla="*/ 4 h 189"/>
                <a:gd name="T24" fmla="*/ 45 w 57"/>
                <a:gd name="T25" fmla="*/ 8 h 189"/>
                <a:gd name="T26" fmla="*/ 49 w 57"/>
                <a:gd name="T27" fmla="*/ 8 h 189"/>
                <a:gd name="T28" fmla="*/ 53 w 57"/>
                <a:gd name="T29" fmla="*/ 12 h 189"/>
                <a:gd name="T30" fmla="*/ 53 w 57"/>
                <a:gd name="T31" fmla="*/ 12 h 189"/>
                <a:gd name="T32" fmla="*/ 57 w 57"/>
                <a:gd name="T33" fmla="*/ 16 h 189"/>
                <a:gd name="T34" fmla="*/ 57 w 57"/>
                <a:gd name="T35" fmla="*/ 21 h 189"/>
                <a:gd name="T36" fmla="*/ 57 w 57"/>
                <a:gd name="T37" fmla="*/ 25 h 189"/>
                <a:gd name="T38" fmla="*/ 57 w 57"/>
                <a:gd name="T39" fmla="*/ 29 h 189"/>
                <a:gd name="T40" fmla="*/ 57 w 57"/>
                <a:gd name="T41" fmla="*/ 33 h 189"/>
                <a:gd name="T42" fmla="*/ 57 w 57"/>
                <a:gd name="T43" fmla="*/ 37 h 189"/>
                <a:gd name="T44" fmla="*/ 57 w 57"/>
                <a:gd name="T45" fmla="*/ 41 h 189"/>
                <a:gd name="T46" fmla="*/ 53 w 57"/>
                <a:gd name="T47" fmla="*/ 45 h 189"/>
                <a:gd name="T48" fmla="*/ 53 w 57"/>
                <a:gd name="T49" fmla="*/ 45 h 189"/>
                <a:gd name="T50" fmla="*/ 49 w 57"/>
                <a:gd name="T51" fmla="*/ 57 h 189"/>
                <a:gd name="T52" fmla="*/ 45 w 57"/>
                <a:gd name="T53" fmla="*/ 70 h 189"/>
                <a:gd name="T54" fmla="*/ 41 w 57"/>
                <a:gd name="T55" fmla="*/ 82 h 189"/>
                <a:gd name="T56" fmla="*/ 37 w 57"/>
                <a:gd name="T57" fmla="*/ 94 h 189"/>
                <a:gd name="T58" fmla="*/ 33 w 57"/>
                <a:gd name="T59" fmla="*/ 107 h 189"/>
                <a:gd name="T60" fmla="*/ 33 w 57"/>
                <a:gd name="T61" fmla="*/ 119 h 189"/>
                <a:gd name="T62" fmla="*/ 33 w 57"/>
                <a:gd name="T63" fmla="*/ 135 h 189"/>
                <a:gd name="T64" fmla="*/ 28 w 57"/>
                <a:gd name="T65" fmla="*/ 144 h 189"/>
                <a:gd name="T66" fmla="*/ 28 w 57"/>
                <a:gd name="T67" fmla="*/ 144 h 189"/>
                <a:gd name="T68" fmla="*/ 33 w 57"/>
                <a:gd name="T69" fmla="*/ 148 h 189"/>
                <a:gd name="T70" fmla="*/ 33 w 57"/>
                <a:gd name="T71" fmla="*/ 152 h 189"/>
                <a:gd name="T72" fmla="*/ 33 w 57"/>
                <a:gd name="T73" fmla="*/ 156 h 189"/>
                <a:gd name="T74" fmla="*/ 33 w 57"/>
                <a:gd name="T75" fmla="*/ 160 h 189"/>
                <a:gd name="T76" fmla="*/ 33 w 57"/>
                <a:gd name="T77" fmla="*/ 164 h 189"/>
                <a:gd name="T78" fmla="*/ 28 w 57"/>
                <a:gd name="T79" fmla="*/ 168 h 189"/>
                <a:gd name="T80" fmla="*/ 28 w 57"/>
                <a:gd name="T81" fmla="*/ 172 h 189"/>
                <a:gd name="T82" fmla="*/ 24 w 57"/>
                <a:gd name="T83" fmla="*/ 176 h 189"/>
                <a:gd name="T84" fmla="*/ 20 w 57"/>
                <a:gd name="T85" fmla="*/ 181 h 189"/>
                <a:gd name="T86" fmla="*/ 20 w 57"/>
                <a:gd name="T87" fmla="*/ 185 h 189"/>
                <a:gd name="T88" fmla="*/ 16 w 57"/>
                <a:gd name="T89" fmla="*/ 185 h 189"/>
                <a:gd name="T90" fmla="*/ 12 w 57"/>
                <a:gd name="T91" fmla="*/ 189 h 189"/>
                <a:gd name="T92" fmla="*/ 4 w 57"/>
                <a:gd name="T93" fmla="*/ 189 h 189"/>
                <a:gd name="T94" fmla="*/ 0 w 57"/>
                <a:gd name="T95" fmla="*/ 189 h 189"/>
                <a:gd name="T96" fmla="*/ 0 w 57"/>
                <a:gd name="T97" fmla="*/ 189 h 1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189"/>
                <a:gd name="T149" fmla="*/ 57 w 57"/>
                <a:gd name="T150" fmla="*/ 189 h 1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189">
                  <a:moveTo>
                    <a:pt x="0" y="189"/>
                  </a:moveTo>
                  <a:lnTo>
                    <a:pt x="16" y="135"/>
                  </a:lnTo>
                  <a:lnTo>
                    <a:pt x="28" y="82"/>
                  </a:lnTo>
                  <a:lnTo>
                    <a:pt x="33" y="94"/>
                  </a:lnTo>
                  <a:lnTo>
                    <a:pt x="33" y="53"/>
                  </a:lnTo>
                  <a:lnTo>
                    <a:pt x="41" y="74"/>
                  </a:lnTo>
                  <a:lnTo>
                    <a:pt x="41" y="66"/>
                  </a:lnTo>
                  <a:lnTo>
                    <a:pt x="41" y="5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7" y="33"/>
                  </a:lnTo>
                  <a:lnTo>
                    <a:pt x="57" y="37"/>
                  </a:lnTo>
                  <a:lnTo>
                    <a:pt x="57" y="41"/>
                  </a:lnTo>
                  <a:lnTo>
                    <a:pt x="53" y="45"/>
                  </a:lnTo>
                  <a:lnTo>
                    <a:pt x="49" y="57"/>
                  </a:lnTo>
                  <a:lnTo>
                    <a:pt x="45" y="70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3" y="107"/>
                  </a:lnTo>
                  <a:lnTo>
                    <a:pt x="33" y="119"/>
                  </a:lnTo>
                  <a:lnTo>
                    <a:pt x="33" y="135"/>
                  </a:lnTo>
                  <a:lnTo>
                    <a:pt x="28" y="144"/>
                  </a:lnTo>
                  <a:lnTo>
                    <a:pt x="33" y="148"/>
                  </a:lnTo>
                  <a:lnTo>
                    <a:pt x="33" y="152"/>
                  </a:lnTo>
                  <a:lnTo>
                    <a:pt x="33" y="156"/>
                  </a:lnTo>
                  <a:lnTo>
                    <a:pt x="33" y="160"/>
                  </a:lnTo>
                  <a:lnTo>
                    <a:pt x="33" y="164"/>
                  </a:lnTo>
                  <a:lnTo>
                    <a:pt x="28" y="168"/>
                  </a:lnTo>
                  <a:lnTo>
                    <a:pt x="28" y="172"/>
                  </a:lnTo>
                  <a:lnTo>
                    <a:pt x="24" y="176"/>
                  </a:lnTo>
                  <a:lnTo>
                    <a:pt x="20" y="181"/>
                  </a:lnTo>
                  <a:lnTo>
                    <a:pt x="20" y="185"/>
                  </a:lnTo>
                  <a:lnTo>
                    <a:pt x="16" y="185"/>
                  </a:lnTo>
                  <a:lnTo>
                    <a:pt x="12" y="189"/>
                  </a:lnTo>
                  <a:lnTo>
                    <a:pt x="4" y="189"/>
                  </a:lnTo>
                  <a:lnTo>
                    <a:pt x="0" y="189"/>
                  </a:lnTo>
                </a:path>
              </a:pathLst>
            </a:custGeom>
            <a:noFill/>
            <a:ln w="0">
              <a:solidFill>
                <a:srgbClr val="FFB5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34244" name="Picture 100" descr="BD0492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765175"/>
            <a:ext cx="1874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245" name="Rectangle 101"/>
          <p:cNvSpPr>
            <a:spLocks noChangeArrowheads="1"/>
          </p:cNvSpPr>
          <p:nvPr/>
        </p:nvSpPr>
        <p:spPr bwMode="auto">
          <a:xfrm>
            <a:off x="2555875" y="2060575"/>
            <a:ext cx="563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1" smtClean="0">
                <a:solidFill>
                  <a:srgbClr val="00B050"/>
                </a:solidFill>
              </a:rPr>
              <a:t>Edison</a:t>
            </a:r>
            <a:r>
              <a:rPr lang="tr-TR" altLang="tr-TR" smtClean="0">
                <a:solidFill>
                  <a:srgbClr val="00B050"/>
                </a:solidFill>
              </a:rPr>
              <a:t>’ un Asistanı:</a:t>
            </a:r>
            <a:r>
              <a:rPr lang="tr-TR" altLang="tr-TR" smtClean="0">
                <a:solidFill>
                  <a:srgbClr val="CCFFCC"/>
                </a:solidFill>
              </a:rPr>
              <a:t/>
            </a:r>
            <a:br>
              <a:rPr lang="tr-TR" altLang="tr-TR" smtClean="0">
                <a:solidFill>
                  <a:srgbClr val="CCFFCC"/>
                </a:solidFill>
              </a:rPr>
            </a:br>
            <a:r>
              <a:rPr lang="tr-TR" altLang="tr-TR" smtClean="0">
                <a:solidFill>
                  <a:srgbClr val="FF66CC"/>
                </a:solidFill>
              </a:rPr>
              <a:t>“</a:t>
            </a:r>
            <a:r>
              <a:rPr lang="tr-TR" altLang="tr-TR" b="1" smtClean="0">
                <a:solidFill>
                  <a:srgbClr val="FF66CC"/>
                </a:solidFill>
              </a:rPr>
              <a:t>700. denemede de başarısız olduk” </a:t>
            </a:r>
            <a:r>
              <a:rPr lang="tr-TR" altLang="tr-TR" b="1" smtClean="0">
                <a:solidFill>
                  <a:srgbClr val="00B050"/>
                </a:solidFill>
              </a:rPr>
              <a:t>dediğinde,</a:t>
            </a:r>
          </a:p>
        </p:txBody>
      </p:sp>
      <p:sp>
        <p:nvSpPr>
          <p:cNvPr id="134246" name="AutoShape 102"/>
          <p:cNvSpPr>
            <a:spLocks noChangeArrowheads="1"/>
          </p:cNvSpPr>
          <p:nvPr/>
        </p:nvSpPr>
        <p:spPr bwMode="auto">
          <a:xfrm>
            <a:off x="0" y="0"/>
            <a:ext cx="8532813" cy="2060575"/>
          </a:xfrm>
          <a:prstGeom prst="star24">
            <a:avLst>
              <a:gd name="adj" fmla="val 37500"/>
            </a:avLst>
          </a:prstGeom>
          <a:solidFill>
            <a:srgbClr val="99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smtClean="0">
              <a:solidFill>
                <a:srgbClr val="FF3300"/>
              </a:solidFill>
            </a:endParaRPr>
          </a:p>
        </p:txBody>
      </p:sp>
      <p:sp>
        <p:nvSpPr>
          <p:cNvPr id="134247" name="Text Box 103"/>
          <p:cNvSpPr txBox="1">
            <a:spLocks noChangeArrowheads="1"/>
          </p:cNvSpPr>
          <p:nvPr/>
        </p:nvSpPr>
        <p:spPr bwMode="auto">
          <a:xfrm>
            <a:off x="1116013" y="549275"/>
            <a:ext cx="6553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5000" b="1" smtClean="0">
                <a:solidFill>
                  <a:srgbClr val="000000"/>
                </a:solidFill>
                <a:latin typeface="Monotype Corsiva" pitchFamily="66" charset="0"/>
              </a:rPr>
              <a:t>ASLA VAZGEÇMEYİN</a:t>
            </a:r>
          </a:p>
        </p:txBody>
      </p:sp>
    </p:spTree>
    <p:extLst>
      <p:ext uri="{BB962C8B-B14F-4D97-AF65-F5344CB8AC3E}">
        <p14:creationId xmlns:p14="http://schemas.microsoft.com/office/powerpoint/2010/main" val="40755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E_RE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246" grpId="0" animBg="1"/>
      <p:bldP spid="134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Verimli Çalışmanın İlkeleri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4509120"/>
            <a:ext cx="7962088" cy="165618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Dersten Önce Uyulması Gereken İlkeler</a:t>
            </a:r>
          </a:p>
          <a:p>
            <a:r>
              <a:rPr lang="tr-TR" dirty="0">
                <a:latin typeface="Calibri"/>
              </a:rPr>
              <a:t>Her öğrenci kendi çalışma ortamına göre bir çalışma planı hazırlamalı ve bu </a:t>
            </a:r>
            <a:r>
              <a:rPr lang="tr-TR" dirty="0" smtClean="0">
                <a:latin typeface="Calibri"/>
              </a:rPr>
              <a:t>plana mutlaka </a:t>
            </a:r>
            <a:r>
              <a:rPr lang="tr-TR" dirty="0">
                <a:latin typeface="Calibri"/>
              </a:rPr>
              <a:t>uymalıdır.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b="1" dirty="0"/>
          </a:p>
        </p:txBody>
      </p:sp>
      <p:pic>
        <p:nvPicPr>
          <p:cNvPr id="2050" name="Picture 2" descr="C:\Users\Mekansız\Desktop\c94ec0f75864922691961ddba12e5978_1298749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128792" cy="28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8915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6000" b="1" smtClean="0">
                <a:solidFill>
                  <a:srgbClr val="FFFF00"/>
                </a:solidFill>
                <a:latin typeface="Monotype Corsiva" pitchFamily="66" charset="0"/>
              </a:rPr>
              <a:t>BAŞARIDA SÜREKLİLİK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6000" b="1" smtClean="0">
                <a:solidFill>
                  <a:srgbClr val="FFFF00"/>
                </a:solidFill>
                <a:latin typeface="Monotype Corsiva" pitchFamily="66" charset="0"/>
              </a:rPr>
              <a:t>  NEDEN  ÖNEMLİDİR?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284663" y="2349500"/>
            <a:ext cx="44196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4800" b="1" smtClean="0">
                <a:solidFill>
                  <a:srgbClr val="000000"/>
                </a:solidFill>
                <a:latin typeface="CityDMed" pitchFamily="18" charset="0"/>
              </a:rPr>
              <a:t> </a:t>
            </a:r>
            <a:r>
              <a:rPr lang="tr-TR" altLang="tr-TR" sz="3600" b="1" smtClean="0">
                <a:solidFill>
                  <a:srgbClr val="66FF66"/>
                </a:solidFill>
                <a:latin typeface="Comic Sans MS" pitchFamily="66" charset="0"/>
              </a:rPr>
              <a:t>TAŞI DELEN 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 smtClean="0">
                <a:solidFill>
                  <a:srgbClr val="66FF66"/>
                </a:solidFill>
                <a:latin typeface="Comic Sans MS" pitchFamily="66" charset="0"/>
              </a:rPr>
              <a:t> SUYUN  KUVVETİ DEĞİL, </a:t>
            </a:r>
            <a:r>
              <a:rPr lang="tr-TR" altLang="tr-TR" sz="3600" b="1" smtClean="0">
                <a:solidFill>
                  <a:srgbClr val="FF00FF"/>
                </a:solidFill>
                <a:latin typeface="Comic Sans MS" pitchFamily="66" charset="0"/>
              </a:rPr>
              <a:t>SÜREKLİLİĞİDİR.</a:t>
            </a:r>
            <a:r>
              <a:rPr lang="tr-TR" altLang="tr-TR" sz="3600" b="1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 smtClean="0">
                <a:solidFill>
                  <a:srgbClr val="00B050"/>
                </a:solidFill>
                <a:latin typeface="Comic Sans MS" pitchFamily="66" charset="0"/>
              </a:rPr>
              <a:t>İBN-İ SİNA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143000" y="2133600"/>
          <a:ext cx="2825750" cy="393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Klip" r:id="rId7" imgW="3100388" imgH="4313238" progId="MS_ClipArt_Gallery.2">
                  <p:embed/>
                </p:oleObj>
              </mc:Choice>
              <mc:Fallback>
                <p:oleObj name="Klip" r:id="rId7" imgW="3100388" imgH="43132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2825750" cy="393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0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KT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325"/>
                            </p:stCondLst>
                            <p:childTnLst>
                              <p:par>
                                <p:cTn id="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1187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096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5257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11200"/>
          </a:xfrm>
        </p:spPr>
        <p:txBody>
          <a:bodyPr/>
          <a:lstStyle/>
          <a:p>
            <a:pPr eaLnBrk="1" hangingPunct="1"/>
            <a:r>
              <a:rPr lang="tr-TR" altLang="tr-TR" sz="4000" b="1" smtClean="0">
                <a:solidFill>
                  <a:srgbClr val="9933FF"/>
                </a:solidFill>
              </a:rPr>
              <a:t>Çalışmadan başarılı olabilir miyim?</a:t>
            </a:r>
            <a:endParaRPr lang="tr-TR" altLang="tr-TR" sz="3600" smtClean="0">
              <a:solidFill>
                <a:srgbClr val="9933FF"/>
              </a:solidFill>
              <a:latin typeface="Verdana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79388" y="4581525"/>
            <a:ext cx="85756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 smtClean="0">
                <a:solidFill>
                  <a:srgbClr val="669900"/>
                </a:solidFill>
              </a:rPr>
              <a:t>Yatarak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1" smtClean="0">
                <a:solidFill>
                  <a:srgbClr val="9933FF"/>
                </a:solidFill>
              </a:rPr>
              <a:t>BAŞARIYA ULAŞANLAR</a:t>
            </a:r>
            <a:r>
              <a:rPr lang="tr-TR" altLang="tr-TR" b="1" smtClean="0">
                <a:solidFill>
                  <a:srgbClr val="000000"/>
                </a:solidFill>
              </a:rPr>
              <a:t>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6000" smtClean="0">
                <a:solidFill>
                  <a:srgbClr val="FF9900"/>
                </a:solidFill>
                <a:latin typeface="Comic Sans MS" pitchFamily="66" charset="0"/>
              </a:rPr>
              <a:t>    Sadece  tavuklardır…</a:t>
            </a:r>
          </a:p>
        </p:txBody>
      </p:sp>
    </p:spTree>
    <p:extLst>
      <p:ext uri="{BB962C8B-B14F-4D97-AF65-F5344CB8AC3E}">
        <p14:creationId xmlns:p14="http://schemas.microsoft.com/office/powerpoint/2010/main" val="25028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153400" cy="3886200"/>
          </a:xfrm>
          <a:noFill/>
        </p:spPr>
      </p:pic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221163"/>
            <a:ext cx="7772400" cy="23161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4000" b="1" smtClean="0">
                <a:solidFill>
                  <a:schemeClr val="bg1"/>
                </a:solidFill>
                <a:latin typeface="Verdana" pitchFamily="34" charset="0"/>
              </a:rPr>
              <a:t>Dinlemek bir beceridir,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4000" smtClean="0">
                <a:solidFill>
                  <a:srgbClr val="FF9966"/>
                </a:solidFill>
                <a:latin typeface="Verdana" pitchFamily="34" charset="0"/>
              </a:rPr>
              <a:t>Dinlediğiniz için,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7000" b="1" smtClean="0">
                <a:solidFill>
                  <a:srgbClr val="CCFF33"/>
                </a:solidFill>
                <a:latin typeface="Monotype Corsiva" pitchFamily="66" charset="0"/>
              </a:rPr>
              <a:t>Teşekkürler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4000" smtClean="0">
              <a:solidFill>
                <a:srgbClr val="3333CC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 </a:t>
            </a:r>
          </a:p>
        </p:txBody>
      </p:sp>
      <p:pic>
        <p:nvPicPr>
          <p:cNvPr id="136196" name="Picture 5" descr="ATT226555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733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6" descr="ATT226555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3733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7" descr="ATT226555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733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8" descr="ATT226555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733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9" descr="ATT226555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3733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 lvl="0">
              <a:spcBef>
                <a:spcPts val="600"/>
              </a:spcBef>
            </a:pPr>
            <a:r>
              <a:rPr lang="tr-TR" sz="3000" b="1" dirty="0">
                <a:solidFill>
                  <a:srgbClr val="FF0000"/>
                </a:solidFill>
                <a:effectLst/>
                <a:ea typeface="+mn-ea"/>
                <a:cs typeface="+mn-cs"/>
              </a:rPr>
              <a:t>Dersten Önce Uyulması Gereken </a:t>
            </a:r>
            <a:r>
              <a:rPr lang="tr-TR" sz="3000" b="1" dirty="0" smtClean="0">
                <a:solidFill>
                  <a:srgbClr val="FF0000"/>
                </a:solidFill>
                <a:effectLst/>
                <a:ea typeface="+mn-ea"/>
                <a:cs typeface="+mn-cs"/>
              </a:rPr>
              <a:t>İlkeler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4725144"/>
            <a:ext cx="7498080" cy="1837184"/>
          </a:xfrm>
        </p:spPr>
        <p:txBody>
          <a:bodyPr>
            <a:normAutofit fontScale="85000" lnSpcReduction="10000"/>
          </a:bodyPr>
          <a:lstStyle/>
          <a:p>
            <a:r>
              <a:rPr lang="tr-TR" dirty="0">
                <a:latin typeface="Calibri"/>
              </a:rPr>
              <a:t>Çalışma metodunu dersin özelliğine göre seçmelidir (Okuma, not tutma, </a:t>
            </a:r>
            <a:r>
              <a:rPr lang="tr-TR" dirty="0" smtClean="0">
                <a:latin typeface="Calibri"/>
              </a:rPr>
              <a:t>anlatım, tümden </a:t>
            </a:r>
            <a:r>
              <a:rPr lang="tr-TR" dirty="0">
                <a:latin typeface="Calibri"/>
              </a:rPr>
              <a:t>gelim, tüme varım gibi). Sayısal derslere çalışılırken yazarak çalışma </a:t>
            </a:r>
            <a:r>
              <a:rPr lang="tr-TR" dirty="0" smtClean="0">
                <a:latin typeface="Calibri"/>
              </a:rPr>
              <a:t>metodu uygulanabilir</a:t>
            </a:r>
            <a:r>
              <a:rPr lang="tr-TR" dirty="0">
                <a:latin typeface="Calibri"/>
              </a:rPr>
              <a:t>.</a:t>
            </a:r>
            <a:endParaRPr lang="tr-TR" dirty="0"/>
          </a:p>
        </p:txBody>
      </p:sp>
      <p:pic>
        <p:nvPicPr>
          <p:cNvPr id="3074" name="Picture 2" descr="C:\Users\Mekansız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kansız\Desktop\dibujos-dysney--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3810192" cy="240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b="1" dirty="0">
                <a:solidFill>
                  <a:srgbClr val="FF0000"/>
                </a:solidFill>
                <a:effectLst/>
              </a:rPr>
              <a:t>Dersten Önce Uyulması Gereken İlkeler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latin typeface="Calibri"/>
              </a:rPr>
              <a:t>Ders çalışmaları mutlaka belli bir yerde sakin ortamda masa üzerinde yapılmalıdır.</a:t>
            </a:r>
          </a:p>
          <a:p>
            <a:r>
              <a:rPr lang="tr-TR" dirty="0" smtClean="0">
                <a:latin typeface="Calibri"/>
              </a:rPr>
              <a:t>Her </a:t>
            </a:r>
            <a:r>
              <a:rPr lang="tr-TR" dirty="0">
                <a:latin typeface="Calibri"/>
              </a:rPr>
              <a:t>derste bütün konular çalışılmalı, konular arasında önemli önemsiz </a:t>
            </a:r>
            <a:r>
              <a:rPr lang="tr-TR" dirty="0" smtClean="0">
                <a:latin typeface="Calibri"/>
              </a:rPr>
              <a:t>ayrımı yapılmamalıdır</a:t>
            </a:r>
            <a:r>
              <a:rPr lang="tr-TR" dirty="0">
                <a:latin typeface="Calibri"/>
              </a:rPr>
              <a:t>.</a:t>
            </a:r>
          </a:p>
          <a:p>
            <a:r>
              <a:rPr lang="tr-TR" dirty="0" smtClean="0">
                <a:latin typeface="Calibri"/>
              </a:rPr>
              <a:t>Ders </a:t>
            </a:r>
            <a:r>
              <a:rPr lang="tr-TR" dirty="0">
                <a:latin typeface="Calibri"/>
              </a:rPr>
              <a:t>araç - gereçleri çalışılmaya başlanmadan önce hazırlanmalıdır. Böylece araç </a:t>
            </a:r>
            <a:r>
              <a:rPr lang="tr-TR" dirty="0" smtClean="0">
                <a:latin typeface="Calibri"/>
              </a:rPr>
              <a:t>– gerece ihtiyaç </a:t>
            </a:r>
            <a:r>
              <a:rPr lang="tr-TR" dirty="0">
                <a:latin typeface="Calibri"/>
              </a:rPr>
              <a:t>duyulduğunda temin edilmeye çalışılırken hem zaman kaybına hem de </a:t>
            </a:r>
            <a:r>
              <a:rPr lang="tr-TR" dirty="0" smtClean="0">
                <a:latin typeface="Calibri"/>
              </a:rPr>
              <a:t>dikkat dağılmasına </a:t>
            </a:r>
            <a:r>
              <a:rPr lang="tr-TR" dirty="0">
                <a:latin typeface="Calibri"/>
              </a:rPr>
              <a:t>neden olunmaz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28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b="1" dirty="0">
                <a:solidFill>
                  <a:srgbClr val="FF0000"/>
                </a:solidFill>
                <a:effectLst/>
              </a:rPr>
              <a:t>Dersten Önce Uyulması Gereken İlkeler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3429000"/>
            <a:ext cx="7498080" cy="2819400"/>
          </a:xfrm>
        </p:spPr>
        <p:txBody>
          <a:bodyPr>
            <a:normAutofit fontScale="92500"/>
          </a:bodyPr>
          <a:lstStyle/>
          <a:p>
            <a:r>
              <a:rPr lang="tr-TR" sz="2400" dirty="0">
                <a:latin typeface="Calibri"/>
              </a:rPr>
              <a:t>Çalışmaya psikolojik olarak hazır olunmalıdır. </a:t>
            </a:r>
            <a:r>
              <a:rPr lang="tr-TR" sz="2400" dirty="0" err="1">
                <a:latin typeface="Calibri"/>
              </a:rPr>
              <a:t>Psikolojikmen</a:t>
            </a:r>
            <a:r>
              <a:rPr lang="tr-TR" sz="2400" dirty="0">
                <a:latin typeface="Calibri"/>
              </a:rPr>
              <a:t> çalışmayı </a:t>
            </a:r>
            <a:r>
              <a:rPr lang="tr-TR" sz="2400" dirty="0" smtClean="0">
                <a:latin typeface="Calibri"/>
              </a:rPr>
              <a:t>engelleyecek problemler </a:t>
            </a:r>
            <a:r>
              <a:rPr lang="tr-TR" sz="2400" dirty="0">
                <a:latin typeface="Calibri"/>
              </a:rPr>
              <a:t>varsa bu problemlerden soyutlandıktan sonra çalışmaya başlanmalıdır.</a:t>
            </a:r>
          </a:p>
          <a:p>
            <a:r>
              <a:rPr lang="tr-TR" sz="2400" dirty="0" smtClean="0">
                <a:latin typeface="Calibri"/>
              </a:rPr>
              <a:t>Öğrenme </a:t>
            </a:r>
            <a:r>
              <a:rPr lang="tr-TR" sz="2400" dirty="0">
                <a:latin typeface="Calibri"/>
              </a:rPr>
              <a:t>aralıklarla yapılmalı, bu aralıklarda dinlenme, söyleyişi vb. etkinlikler yapılabilir.</a:t>
            </a:r>
          </a:p>
          <a:p>
            <a:r>
              <a:rPr lang="tr-TR" sz="2400" dirty="0" smtClean="0">
                <a:latin typeface="Calibri"/>
              </a:rPr>
              <a:t>Çalışılan </a:t>
            </a:r>
            <a:r>
              <a:rPr lang="tr-TR" sz="2400" dirty="0">
                <a:latin typeface="Calibri"/>
              </a:rPr>
              <a:t>konu kendi başına bir bütün değilse, geçmiş konular gözden geçirilmelidir.</a:t>
            </a:r>
            <a:endParaRPr lang="tr-TR" dirty="0"/>
          </a:p>
        </p:txBody>
      </p:sp>
      <p:pic>
        <p:nvPicPr>
          <p:cNvPr id="4098" name="Picture 2" descr="C:\Users\Mekansız\Desktop\math-problem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34340"/>
            <a:ext cx="381642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b="1" dirty="0">
                <a:solidFill>
                  <a:srgbClr val="FF0000"/>
                </a:solidFill>
                <a:effectLst/>
              </a:rPr>
              <a:t>Dersten Önce Uyulması Gereken İlkeler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2232248"/>
          </a:xfrm>
        </p:spPr>
        <p:txBody>
          <a:bodyPr>
            <a:normAutofit fontScale="77500" lnSpcReduction="20000"/>
          </a:bodyPr>
          <a:lstStyle/>
          <a:p>
            <a:r>
              <a:rPr lang="tr-TR" dirty="0">
                <a:latin typeface="Calibri"/>
              </a:rPr>
              <a:t>Sözel derslere çalışılırken ana düşünceleri dile getiren anahtar kelime ve cümleler </a:t>
            </a:r>
            <a:r>
              <a:rPr lang="tr-TR" dirty="0" smtClean="0">
                <a:latin typeface="Calibri"/>
              </a:rPr>
              <a:t>tespit edilmeli</a:t>
            </a:r>
            <a:r>
              <a:rPr lang="tr-TR" dirty="0">
                <a:latin typeface="Calibri"/>
              </a:rPr>
              <a:t>, gerekirse renkli kalemle altları çizilmelidir.</a:t>
            </a:r>
          </a:p>
          <a:p>
            <a:r>
              <a:rPr lang="tr-TR" dirty="0" smtClean="0">
                <a:latin typeface="Calibri"/>
              </a:rPr>
              <a:t>İşlenecek </a:t>
            </a:r>
            <a:r>
              <a:rPr lang="tr-TR" dirty="0">
                <a:latin typeface="Calibri"/>
              </a:rPr>
              <a:t>konu dersten önce çalışılmalı, anlaşılmayan yerler tespit edilerek </a:t>
            </a:r>
            <a:r>
              <a:rPr lang="tr-TR" dirty="0" smtClean="0">
                <a:latin typeface="Calibri"/>
              </a:rPr>
              <a:t>derse girilmelidir</a:t>
            </a:r>
            <a:r>
              <a:rPr lang="tr-TR" dirty="0">
                <a:latin typeface="Calibri"/>
              </a:rPr>
              <a:t>.</a:t>
            </a:r>
            <a:endParaRPr lang="tr-TR" dirty="0"/>
          </a:p>
        </p:txBody>
      </p:sp>
      <p:pic>
        <p:nvPicPr>
          <p:cNvPr id="5122" name="Picture 2" descr="C:\Users\Mekansız\Desktop\ders-calisma-teknikler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6552728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4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b="1" dirty="0">
                <a:solidFill>
                  <a:srgbClr val="FF0000"/>
                </a:solidFill>
                <a:effectLst/>
              </a:rPr>
              <a:t>Dersten Önce Uyulması Gereken İlkeler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837184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latin typeface="Calibri"/>
              </a:rPr>
              <a:t>Derse çalışılırken motive olunmalı, televizyon karşısında, gürültülü odada veya </a:t>
            </a:r>
            <a:r>
              <a:rPr lang="tr-TR" dirty="0" smtClean="0">
                <a:latin typeface="Calibri"/>
              </a:rPr>
              <a:t>yatarak çalışmanın </a:t>
            </a:r>
            <a:r>
              <a:rPr lang="tr-TR" dirty="0">
                <a:latin typeface="Calibri"/>
              </a:rPr>
              <a:t>kavrama etkinliğini azaltacağı unutulmamalıdır.</a:t>
            </a:r>
          </a:p>
          <a:p>
            <a:r>
              <a:rPr lang="tr-TR" dirty="0" smtClean="0">
                <a:latin typeface="Calibri"/>
              </a:rPr>
              <a:t>Düzenli </a:t>
            </a:r>
            <a:r>
              <a:rPr lang="tr-TR" dirty="0">
                <a:latin typeface="Calibri"/>
              </a:rPr>
              <a:t>bir defter tutma alışkanlığı kazanılmalı. Tükenmez kalem yerine kurşun </a:t>
            </a:r>
            <a:r>
              <a:rPr lang="tr-TR" dirty="0" smtClean="0">
                <a:latin typeface="Calibri"/>
              </a:rPr>
              <a:t>kalem kullanmaya </a:t>
            </a:r>
            <a:r>
              <a:rPr lang="tr-TR" dirty="0">
                <a:latin typeface="Calibri"/>
              </a:rPr>
              <a:t>özen gösterilmelidir.</a:t>
            </a:r>
            <a:endParaRPr lang="tr-TR" dirty="0"/>
          </a:p>
        </p:txBody>
      </p:sp>
      <p:pic>
        <p:nvPicPr>
          <p:cNvPr id="4" name="Picture 5" descr="BD054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2765483" cy="237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E0223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37151"/>
            <a:ext cx="3600400" cy="26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imli_ders_calisma">
  <a:themeElements>
    <a:clrScheme name="verimli_ders_calis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erimli_ders_calis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imli_ders_calis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imli_ders_calis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erimli_ders_calisma">
  <a:themeElements>
    <a:clrScheme name="verimli_ders_calis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erimli_ders_calis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imli_ders_calis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imli_ders_calis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355</TotalTime>
  <Words>813</Words>
  <Application>Microsoft Office PowerPoint</Application>
  <PresentationFormat>Ekran Gösterisi (4:3)</PresentationFormat>
  <Paragraphs>197</Paragraphs>
  <Slides>43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Gündönümü</vt:lpstr>
      <vt:lpstr>verimli_ders_calisma</vt:lpstr>
      <vt:lpstr>1_verimli_ders_calisma</vt:lpstr>
      <vt:lpstr>Klip</vt:lpstr>
      <vt:lpstr>PowerPoint Sunusu</vt:lpstr>
      <vt:lpstr>      Etkili Ders Çalışma Teknikleri </vt:lpstr>
      <vt:lpstr>PowerPoint Sunusu</vt:lpstr>
      <vt:lpstr>Verimli Çalışmanın İlkeleri</vt:lpstr>
      <vt:lpstr>Dersten Önce Uyulması Gereken İlkeler</vt:lpstr>
      <vt:lpstr>Dersten Önce Uyulması Gereken İlkeler</vt:lpstr>
      <vt:lpstr>Dersten Önce Uyulması Gereken İlkeler</vt:lpstr>
      <vt:lpstr>Dersten Önce Uyulması Gereken İlkeler</vt:lpstr>
      <vt:lpstr>Dersten Önce Uyulması Gereken İlkeler</vt:lpstr>
      <vt:lpstr>Dersten Önce Uyulması Gereken İlkeler</vt:lpstr>
      <vt:lpstr>PowerPoint Sunusu</vt:lpstr>
      <vt:lpstr>Ders Esnasında Uyulması Gereken İlkeler</vt:lpstr>
      <vt:lpstr>Ders Esnasında Uyulması Gereken İlkeler</vt:lpstr>
      <vt:lpstr>PowerPoint Sunusu</vt:lpstr>
      <vt:lpstr>Dersten Sonra Uyulması Gereken İlkeler</vt:lpstr>
      <vt:lpstr>Dersten Sonra Uyulması Gereken İlkeler</vt:lpstr>
      <vt:lpstr>      Etkili Ders Çalışma Teknikleri </vt:lpstr>
      <vt:lpstr>PowerPoint Sunusu</vt:lpstr>
      <vt:lpstr>PowerPoint Sunusu</vt:lpstr>
      <vt:lpstr>Verimli Ders Çalışma Yöntemleri</vt:lpstr>
      <vt:lpstr>Verimli Ders Çalışma Yöntemleri</vt:lpstr>
      <vt:lpstr>Verimli Ders Çalışma Yöntemleri</vt:lpstr>
      <vt:lpstr>Verimli Ders Çalışma Yöntemleri</vt:lpstr>
      <vt:lpstr>Verimli Ders Çalışma Yöntemleri</vt:lpstr>
      <vt:lpstr>Verimli Ders Çalışma Yöntemleri</vt:lpstr>
      <vt:lpstr>PowerPoint Sunusu</vt:lpstr>
      <vt:lpstr>      Etkili Ders Çalışma Teknikleri </vt:lpstr>
      <vt:lpstr>Verimli Ders Çalışma Teknikleri</vt:lpstr>
      <vt:lpstr>PowerPoint Sunusu</vt:lpstr>
      <vt:lpstr>Verimli Ders Çalışma Teknikleri</vt:lpstr>
      <vt:lpstr>Verimli Ders Çalışma Teknikleri</vt:lpstr>
      <vt:lpstr>Verimli Ders Çalışma Teknikleri</vt:lpstr>
      <vt:lpstr>Verimli Ders Çalışma Teknikleri</vt:lpstr>
      <vt:lpstr>      Etkili Ders Çalışma Teknikleri </vt:lpstr>
      <vt:lpstr>PowerPoint Sunusu</vt:lpstr>
      <vt:lpstr>PowerPoint Sunusu</vt:lpstr>
      <vt:lpstr>PowerPoint Sunusu</vt:lpstr>
      <vt:lpstr>PowerPoint Sunusu</vt:lpstr>
      <vt:lpstr> Edison:  “Hayır, başarısız olmadık , yapmamamız gereken  700 şey öğrendik.”  diye cevap veriyor.</vt:lpstr>
      <vt:lpstr>PowerPoint Sunusu</vt:lpstr>
      <vt:lpstr>PowerPoint Sunusu</vt:lpstr>
      <vt:lpstr>Çalışmadan başarılı olabilir miyim?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Mekansız</dc:creator>
  <cp:lastModifiedBy>Com</cp:lastModifiedBy>
  <cp:revision>20</cp:revision>
  <dcterms:created xsi:type="dcterms:W3CDTF">2015-02-26T07:39:02Z</dcterms:created>
  <dcterms:modified xsi:type="dcterms:W3CDTF">2015-09-29T11:16:33Z</dcterms:modified>
</cp:coreProperties>
</file>